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3"/>
  </p:notesMasterIdLst>
  <p:sldIdLst>
    <p:sldId id="256" r:id="rId2"/>
    <p:sldId id="257" r:id="rId3"/>
    <p:sldId id="266" r:id="rId4"/>
    <p:sldId id="281" r:id="rId5"/>
    <p:sldId id="275" r:id="rId6"/>
    <p:sldId id="271" r:id="rId7"/>
    <p:sldId id="280" r:id="rId8"/>
    <p:sldId id="276" r:id="rId9"/>
    <p:sldId id="283" r:id="rId10"/>
    <p:sldId id="270" r:id="rId11"/>
    <p:sldId id="258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8086"/>
    <a:srgbClr val="F6DC40"/>
    <a:srgbClr val="488A88"/>
    <a:srgbClr val="FFFF4F"/>
    <a:srgbClr val="C3E74F"/>
    <a:srgbClr val="72AF2F"/>
    <a:srgbClr val="5A8B25"/>
    <a:srgbClr val="FD2F2F"/>
    <a:srgbClr val="00254B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B3DBBC-D390-4735-9BEB-08043D5875E4}" v="709" dt="2024-01-26T11:02:18.5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495" autoAdjust="0"/>
    <p:restoredTop sz="96247" autoAdjust="0"/>
  </p:normalViewPr>
  <p:slideViewPr>
    <p:cSldViewPr>
      <p:cViewPr>
        <p:scale>
          <a:sx n="100" d="100"/>
          <a:sy n="100" d="100"/>
        </p:scale>
        <p:origin x="1728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E451F-3E05-4335-B799-31A1CA24BC8E}" type="datetimeFigureOut">
              <a:rPr lang="de-DE" smtClean="0"/>
              <a:t>26.01.2024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F85D8-A6AA-4CB5-A30A-03B8A3653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83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onalgeographic.com/science/article/thermal-infrared-cameras-drones-poaching-conservation-animals-spd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74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787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362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Larissa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786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695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752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87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Quellen: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Kofferbild: https://globetrender.com/wp-content/uploads/2021/05/AdobeStock_166056625-scaled.jpeg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Videoüberwachung: Titelbild Flyer „Professionelle Videosicherheitstechnik“, Q3/2022, BURG-GUARD GmbH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VR Banking: https://www.vr-werdenfels.de/konto-karte/online-banking/mobile-banking---apps/scan2bank/_jcr_content/kampagnenbereich/kampagnecomponent/kampagne/bild.img.png/1474874233791/Scan2Bank_930x270px.png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Gesichtswiedererkennung: https://www.bayerische-staatszeitung.de/fileadmin/_processed_/b/c/csm_215477478_616c696ea2.jpg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Elefanten Wärmebild: </a:t>
            </a:r>
            <a:r>
              <a:rPr lang="en-US" dirty="0">
                <a:hlinkClick r:id="rId3"/>
              </a:rPr>
              <a:t>Endangered Animals Get Watchful Eye From Astronomy Software (nationalgeographic.com)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442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hteck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hteck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hteck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hteck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Abgerundetes Rechteck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Abgerundetes Rechteck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hteck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hteck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2C2D4DF-9C07-4E8A-A9C8-699C3432BB19}" type="datetime1">
              <a:rPr lang="de-DE" smtClean="0"/>
              <a:t>26.01.2024</a:t>
            </a:fld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E567595-CCD6-4F78-8F27-840D13ABE7E3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6B5-51C5-4FE7-B623-37283DCE9607}" type="datetime1">
              <a:rPr lang="de-DE" smtClean="0"/>
              <a:t>26.01.2024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6873E8B-5625-A34E-AB1D-17DCC1E3BC34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1108-9016-4212-8567-2FCA934A2626}" type="datetime1">
              <a:rPr lang="de-DE" smtClean="0"/>
              <a:t>26.01.2024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EF4EF544-D00E-E040-834B-1AB2DC675130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5C24-D96E-4687-A8E5-4115C8070FE3}" type="datetime1">
              <a:rPr lang="de-DE" smtClean="0"/>
              <a:t>26.01.2024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63992" y="6391656"/>
            <a:ext cx="1988472" cy="36576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A406-BDB6-48C3-AB72-8B738A1EB34F}" type="datetime1">
              <a:rPr lang="de-DE" smtClean="0"/>
              <a:t>26.01.2024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30DE54EF-D574-6C41-BDE5-35E8D23ABF8C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F66A-EFBE-4D86-B794-B531731BC1EE}" type="datetime1">
              <a:rPr lang="de-DE" smtClean="0"/>
              <a:t>26.01.2024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28A2B9AB-CEFC-4843-A8CE-9D77611F0E5F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7C69E42-4B2B-491B-A644-815082356129}" type="datetime1">
              <a:rPr lang="de-DE" smtClean="0"/>
              <a:t>26.01.2024</a:t>
            </a:fld>
            <a:endParaRPr lang="en-US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28" name="Fußzeilenplatzhalt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FEF4E230-B0C3-CC49-94BB-124CCF0FC893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28581BEF-411F-4C1C-828C-66B57363225F}" type="datetime1">
              <a:rPr lang="de-DE" smtClean="0"/>
              <a:t>26.01.2024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9B9422-82AE-1D4C-B6B0-865A4363077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4652-83CF-48FF-B07A-5D300D4CA3EB}" type="datetime1">
              <a:rPr lang="de-DE" smtClean="0"/>
              <a:t>26.01.2024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87ADE735-D8CE-7144-BFF4-464CC69DD30A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2C4E-E099-4331-8BC5-F5919D33FBB0}" type="datetime1">
              <a:rPr lang="de-DE" smtClean="0"/>
              <a:t>26.01.2024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E84BC76B-DD63-3D41-8021-753CA6CA5598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A2B8-1C71-4F87-BF98-FD09C9576A12}" type="datetime1">
              <a:rPr lang="de-DE" smtClean="0"/>
              <a:t>26.01.2024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016CFB8-94C7-8342-AE16-44CC68AE321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hteck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hteck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hteck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hteck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Abgerundetes Rechteck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Abgerundetes Rechteck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hteck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6" name="Rechteck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7" name="Rechteck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hteck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hteck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hteck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/>
              <a:t>Textmasterformat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D83A9F74-EE4C-49D6-9661-C67699B6A199}" type="datetime1">
              <a:rPr lang="de-DE" smtClean="0"/>
              <a:t>26.01.2024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95536" y="760636"/>
            <a:ext cx="8352927" cy="234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BILDANALYSE UND BILDVERARBEITUNG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Gruppenpräsentation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  <a:p>
            <a:pPr>
              <a:lnSpc>
                <a:spcPct val="150000"/>
              </a:lnSpc>
              <a:defRPr/>
            </a:pPr>
            <a:endParaRPr lang="de-DE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Programmierung für KI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23528" y="4293096"/>
            <a:ext cx="4608512" cy="216024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 A1-1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de-DE" sz="1600" u="sng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Al-</a:t>
            </a:r>
            <a:r>
              <a:rPr lang="de-DE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Atrash</a:t>
            </a: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Anas </a:t>
            </a:r>
            <a:r>
              <a:rPr lang="de-DE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Abdelsaman</a:t>
            </a: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Ramadan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Balczukat</a:t>
            </a: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Phil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Ferme, Larissa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Koch, Claus-Peter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Ysop, Dietmar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41DD58-48B2-5F4E-9AFE-53178492BD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0112" y="5013176"/>
            <a:ext cx="28765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0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164288" y="0"/>
            <a:ext cx="1772448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715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AD18ADAA-B318-9D41-A82D-BC6358346B9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Produktvideo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51BB5F0C-E5D9-1243-8E65-802B5454CFB5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76E595-669A-1C4A-8134-3249A88E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4142" y="2708920"/>
            <a:ext cx="2595716" cy="259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806FCC-D494-2845-8878-7912957F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6"/>
            <a:ext cx="9166520" cy="61653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568" y="2606928"/>
            <a:ext cx="8568952" cy="1008112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>
            <a:noAutofit/>
          </a:bodyPr>
          <a:lstStyle/>
          <a:p>
            <a:pPr algn="ctr"/>
            <a:r>
              <a:rPr lang="de-DE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Vielen Dank für Ihre Aufmerksamkeit</a:t>
            </a:r>
            <a:endParaRPr 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7568" y="3573016"/>
            <a:ext cx="8546432" cy="576064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 vert="horz"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24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Für Rückfragen stehen wir gerne zur Verfügung.</a:t>
            </a:r>
            <a:endParaRPr lang="en-US" sz="240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236296" y="0"/>
            <a:ext cx="1700440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27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Halbbogen 4"/>
          <p:cNvSpPr/>
          <p:nvPr/>
        </p:nvSpPr>
        <p:spPr>
          <a:xfrm>
            <a:off x="-1116632" y="1196751"/>
            <a:ext cx="2520280" cy="5112569"/>
          </a:xfrm>
          <a:prstGeom prst="blockArc">
            <a:avLst>
              <a:gd name="adj1" fmla="val 16651219"/>
              <a:gd name="adj2" fmla="val 4956224"/>
              <a:gd name="adj3" fmla="val 0"/>
            </a:avLst>
          </a:prstGeom>
          <a:noFill/>
          <a:ln w="25400"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7" name="Gruppieren 6"/>
          <p:cNvGrpSpPr/>
          <p:nvPr/>
        </p:nvGrpSpPr>
        <p:grpSpPr>
          <a:xfrm>
            <a:off x="877153" y="1318659"/>
            <a:ext cx="6215128" cy="399189"/>
            <a:chOff x="308133" y="199682"/>
            <a:chExt cx="7122059" cy="399189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8" name="Rechteck 7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Aufgabenstellung</a:t>
              </a:r>
            </a:p>
          </p:txBody>
        </p:sp>
      </p:grpSp>
      <p:sp>
        <p:nvSpPr>
          <p:cNvPr id="17" name="Ellipse 16"/>
          <p:cNvSpPr/>
          <p:nvPr/>
        </p:nvSpPr>
        <p:spPr>
          <a:xfrm>
            <a:off x="539552" y="1268760"/>
            <a:ext cx="457000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1200882" y="1921597"/>
            <a:ext cx="5927918" cy="399189"/>
            <a:chOff x="669634" y="798817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9" name="Rechteck 18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Produktmerkmale</a:t>
              </a:r>
            </a:p>
          </p:txBody>
        </p:sp>
      </p:grpSp>
      <p:sp>
        <p:nvSpPr>
          <p:cNvPr id="16" name="Ellipse 15"/>
          <p:cNvSpPr/>
          <p:nvPr/>
        </p:nvSpPr>
        <p:spPr>
          <a:xfrm>
            <a:off x="847362" y="1871698"/>
            <a:ext cx="457000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1" name="Gruppieren 20"/>
          <p:cNvGrpSpPr/>
          <p:nvPr/>
        </p:nvGrpSpPr>
        <p:grpSpPr>
          <a:xfrm>
            <a:off x="1403648" y="2547865"/>
            <a:ext cx="5803525" cy="399189"/>
            <a:chOff x="867736" y="1397513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2" name="Rechteck 21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Projektmanagement</a:t>
              </a:r>
            </a:p>
          </p:txBody>
        </p:sp>
      </p:grpSp>
      <p:sp>
        <p:nvSpPr>
          <p:cNvPr id="12" name="Ellipse 11"/>
          <p:cNvSpPr/>
          <p:nvPr/>
        </p:nvSpPr>
        <p:spPr>
          <a:xfrm>
            <a:off x="1043608" y="2497966"/>
            <a:ext cx="457000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4" name="Gruppieren 23"/>
          <p:cNvGrpSpPr/>
          <p:nvPr/>
        </p:nvGrpSpPr>
        <p:grpSpPr>
          <a:xfrm>
            <a:off x="1553226" y="3199315"/>
            <a:ext cx="5728742" cy="399189"/>
            <a:chOff x="930987" y="1996649"/>
            <a:chExt cx="6499204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5" name="Rechteck 24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Programmarchitektur und Programmfluss</a:t>
              </a:r>
            </a:p>
          </p:txBody>
        </p:sp>
      </p:grpSp>
      <p:sp>
        <p:nvSpPr>
          <p:cNvPr id="10" name="Ellipse 9"/>
          <p:cNvSpPr/>
          <p:nvPr/>
        </p:nvSpPr>
        <p:spPr>
          <a:xfrm>
            <a:off x="1183538" y="3149416"/>
            <a:ext cx="457000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7" name="Gruppieren 26"/>
          <p:cNvGrpSpPr/>
          <p:nvPr/>
        </p:nvGrpSpPr>
        <p:grpSpPr>
          <a:xfrm>
            <a:off x="1527233" y="3856736"/>
            <a:ext cx="5803525" cy="399189"/>
            <a:chOff x="867736" y="2595784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8" name="Rechteck 27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GUI – Graphical User Interface</a:t>
              </a:r>
              <a:endPara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1" name="Ellipse 10"/>
          <p:cNvSpPr/>
          <p:nvPr/>
        </p:nvSpPr>
        <p:spPr>
          <a:xfrm>
            <a:off x="1167192" y="3806837"/>
            <a:ext cx="457000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1403648" y="4504505"/>
            <a:ext cx="5935424" cy="399189"/>
            <a:chOff x="669634" y="3194480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1" name="Rechteck 30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Produkteinsatz</a:t>
              </a:r>
            </a:p>
          </p:txBody>
        </p:sp>
      </p:grpSp>
      <p:sp>
        <p:nvSpPr>
          <p:cNvPr id="13" name="Ellipse 12"/>
          <p:cNvSpPr/>
          <p:nvPr/>
        </p:nvSpPr>
        <p:spPr>
          <a:xfrm>
            <a:off x="1058324" y="4454606"/>
            <a:ext cx="457000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3" name="Gruppieren 32"/>
          <p:cNvGrpSpPr/>
          <p:nvPr/>
        </p:nvGrpSpPr>
        <p:grpSpPr>
          <a:xfrm>
            <a:off x="1200882" y="5157644"/>
            <a:ext cx="6229111" cy="399189"/>
            <a:chOff x="308133" y="3793616"/>
            <a:chExt cx="7122059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4" name="Rechteck 33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Produktvideo</a:t>
              </a:r>
            </a:p>
          </p:txBody>
        </p:sp>
      </p:grpSp>
      <p:sp>
        <p:nvSpPr>
          <p:cNvPr id="14" name="Ellipse 13"/>
          <p:cNvSpPr/>
          <p:nvPr/>
        </p:nvSpPr>
        <p:spPr>
          <a:xfrm>
            <a:off x="878549" y="5107745"/>
            <a:ext cx="457000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5C15986-ABC6-B642-8450-E63F22E73D17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sp>
        <p:nvSpPr>
          <p:cNvPr id="38" name="Foliennummernplatzhalter 5">
            <a:extLst>
              <a:ext uri="{FF2B5EF4-FFF2-40B4-BE49-F238E27FC236}">
                <a16:creationId xmlns:a16="http://schemas.microsoft.com/office/drawing/2014/main" id="{D295FB7F-C2A6-8746-8589-4F68CEAD9D5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8467ECF-89FA-C674-F48C-0C3630CD5358}"/>
              </a:ext>
            </a:extLst>
          </p:cNvPr>
          <p:cNvGrpSpPr/>
          <p:nvPr/>
        </p:nvGrpSpPr>
        <p:grpSpPr>
          <a:xfrm>
            <a:off x="905381" y="5795045"/>
            <a:ext cx="6791192" cy="399189"/>
            <a:chOff x="308133" y="199682"/>
            <a:chExt cx="7122059" cy="399189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D35FE7D-3DE3-E1D4-0F27-F0C27DCC18DA}"/>
                </a:ext>
              </a:extLst>
            </p:cNvPr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55AD2B96-4426-5B6C-4D70-F07B62397FA2}"/>
                </a:ext>
              </a:extLst>
            </p:cNvPr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Fragen</a:t>
              </a:r>
            </a:p>
          </p:txBody>
        </p:sp>
      </p:grpSp>
      <p:sp>
        <p:nvSpPr>
          <p:cNvPr id="39" name="Ellipse 38">
            <a:extLst>
              <a:ext uri="{FF2B5EF4-FFF2-40B4-BE49-F238E27FC236}">
                <a16:creationId xmlns:a16="http://schemas.microsoft.com/office/drawing/2014/main" id="{F89FE84A-7B64-4B55-447D-35BC50D7653A}"/>
              </a:ext>
            </a:extLst>
          </p:cNvPr>
          <p:cNvSpPr/>
          <p:nvPr/>
        </p:nvSpPr>
        <p:spPr>
          <a:xfrm>
            <a:off x="567780" y="5745146"/>
            <a:ext cx="457000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45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14" y="476672"/>
            <a:ext cx="8229600" cy="576000"/>
          </a:xfrm>
        </p:spPr>
        <p:txBody>
          <a:bodyPr>
            <a:noAutofit/>
          </a:bodyPr>
          <a:lstStyle/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Aufgabenstellung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088894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0" lang="de-DE" sz="16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Foliennummernplatzhalter 5"/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5292080" y="1585174"/>
            <a:ext cx="364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u="none"/>
              <a:t>Software-Spezifikation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C6E224-262A-5042-A3FC-3C303A6BFDEE}"/>
              </a:ext>
            </a:extLst>
          </p:cNvPr>
          <p:cNvSpPr/>
          <p:nvPr/>
        </p:nvSpPr>
        <p:spPr>
          <a:xfrm>
            <a:off x="90031" y="2171472"/>
            <a:ext cx="426594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Grundlegende Bildbearbeitung: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Bilder laden und anzeigen, Bilder skalieren, Bilder zuschneiden, Bilder drehen und spiegeln, Bilder in Graustufen konvertieren, Bilder in verschiedenen Formaten abspeichern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Bildfilter: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Unschärfe, Schärfen, Kantenentdeckung, Helligkeit und Kontrast anpassen, Farbfilter, etc.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Objekterkennung: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Objekterkennung mit vortrainierten Modellen wie YOLO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Look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Objekte extrahieren und geordnet abspeichern, Gesichter in Bildern erkennen und mit Namen beschriften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Texterkennung (OCR):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Text aus Bildern extrahieren mit Optical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Character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Recognition (OCR)-Bibliotheken wie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Tesseract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Optimierung der GUI: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Entwerfen Sie eine benutzerfreundliche Oberfläche für die App, mit der Benutzer Bilder einfach hochladen, die gewünschten Funktionen auswählen und die Ergebnisse anzeigen können</a:t>
            </a:r>
            <a:endParaRPr lang="de-DE" sz="1100" b="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44B27C9-68F0-E44B-B644-2970AE651BC0}"/>
              </a:ext>
            </a:extLst>
          </p:cNvPr>
          <p:cNvCxnSpPr/>
          <p:nvPr/>
        </p:nvCxnSpPr>
        <p:spPr>
          <a:xfrm>
            <a:off x="4580549" y="1734325"/>
            <a:ext cx="0" cy="48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6816777A-BD37-CC47-B8D5-C86804B00A01}"/>
              </a:ext>
            </a:extLst>
          </p:cNvPr>
          <p:cNvSpPr txBox="1"/>
          <p:nvPr/>
        </p:nvSpPr>
        <p:spPr>
          <a:xfrm>
            <a:off x="90030" y="1585174"/>
            <a:ext cx="436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Exemplarische Anforderungen</a:t>
            </a:r>
          </a:p>
        </p:txBody>
      </p:sp>
      <p:sp>
        <p:nvSpPr>
          <p:cNvPr id="4" name="Explosion: 8 Zacken 3">
            <a:extLst>
              <a:ext uri="{FF2B5EF4-FFF2-40B4-BE49-F238E27FC236}">
                <a16:creationId xmlns:a16="http://schemas.microsoft.com/office/drawing/2014/main" id="{16F872DD-C463-E3C4-B387-3603212E318A}"/>
              </a:ext>
            </a:extLst>
          </p:cNvPr>
          <p:cNvSpPr/>
          <p:nvPr/>
        </p:nvSpPr>
        <p:spPr>
          <a:xfrm>
            <a:off x="7538167" y="605379"/>
            <a:ext cx="1453116" cy="1278742"/>
          </a:xfrm>
          <a:prstGeom prst="irregularSeal1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>
                <a:solidFill>
                  <a:schemeClr val="accent2"/>
                </a:solidFill>
              </a:rPr>
              <a:t>30</a:t>
            </a:r>
            <a:r>
              <a:rPr lang="de-DE" sz="1050" b="1">
                <a:solidFill>
                  <a:schemeClr val="accent2"/>
                </a:solidFill>
              </a:rPr>
              <a:t> </a:t>
            </a:r>
            <a:r>
              <a:rPr lang="de-DE" sz="800" b="1">
                <a:solidFill>
                  <a:schemeClr val="accent2"/>
                </a:solidFill>
              </a:rPr>
              <a:t>Funktionen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7C49CCE-4A53-EC06-C4AC-0E55C5FCC9A6}"/>
              </a:ext>
            </a:extLst>
          </p:cNvPr>
          <p:cNvSpPr/>
          <p:nvPr/>
        </p:nvSpPr>
        <p:spPr>
          <a:xfrm>
            <a:off x="5580111" y="2217180"/>
            <a:ext cx="24482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DATEI MANAGER inkl. MENU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fik 9" descr="Hierarchie mit einfarbiger Füllung">
            <a:extLst>
              <a:ext uri="{FF2B5EF4-FFF2-40B4-BE49-F238E27FC236}">
                <a16:creationId xmlns:a16="http://schemas.microsoft.com/office/drawing/2014/main" id="{D2C26559-5E6E-8947-981D-04CD3AD4E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8710" y="2114432"/>
            <a:ext cx="467107" cy="467107"/>
          </a:xfrm>
          <a:prstGeom prst="rect">
            <a:avLst/>
          </a:prstGeom>
        </p:spPr>
      </p:pic>
      <p:pic>
        <p:nvPicPr>
          <p:cNvPr id="12" name="Grafik 11" descr="Blende mit einfarbiger Füllung">
            <a:extLst>
              <a:ext uri="{FF2B5EF4-FFF2-40B4-BE49-F238E27FC236}">
                <a16:creationId xmlns:a16="http://schemas.microsoft.com/office/drawing/2014/main" id="{F1DFC4F6-DF17-7180-353B-CD3A7B18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7817" y="2891914"/>
            <a:ext cx="468000" cy="4680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E95D4E3D-5717-1FDC-2815-53B0F069456B}"/>
              </a:ext>
            </a:extLst>
          </p:cNvPr>
          <p:cNvSpPr/>
          <p:nvPr/>
        </p:nvSpPr>
        <p:spPr>
          <a:xfrm>
            <a:off x="5580112" y="2995109"/>
            <a:ext cx="22497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Grafik 14" descr="Bilder mit einfarbiger Füllung">
            <a:extLst>
              <a:ext uri="{FF2B5EF4-FFF2-40B4-BE49-F238E27FC236}">
                <a16:creationId xmlns:a16="http://schemas.microsoft.com/office/drawing/2014/main" id="{09C6A2A0-7EF5-52B5-DCBF-0B1008330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7817" y="3669202"/>
            <a:ext cx="468000" cy="4680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01EC916-8008-AC7A-C967-6D4BB4D14857}"/>
              </a:ext>
            </a:extLst>
          </p:cNvPr>
          <p:cNvSpPr/>
          <p:nvPr/>
        </p:nvSpPr>
        <p:spPr>
          <a:xfrm>
            <a:off x="5580112" y="3773038"/>
            <a:ext cx="24482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ERWEITERTE 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Grafik 17" descr="Onlinebesprechung mit einfarbiger Füllung">
            <a:extLst>
              <a:ext uri="{FF2B5EF4-FFF2-40B4-BE49-F238E27FC236}">
                <a16:creationId xmlns:a16="http://schemas.microsoft.com/office/drawing/2014/main" id="{7B8949A6-88BB-1C25-64A7-F71B26038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27817" y="4447771"/>
            <a:ext cx="468000" cy="46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380359A1-C198-0519-8C02-B0C2E1A9527E}"/>
              </a:ext>
            </a:extLst>
          </p:cNvPr>
          <p:cNvSpPr/>
          <p:nvPr/>
        </p:nvSpPr>
        <p:spPr>
          <a:xfrm>
            <a:off x="5580111" y="4437112"/>
            <a:ext cx="19580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BILDERKENNUNG PRO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Grafik 20" descr="Chatblase mit einfarbiger Füllung">
            <a:extLst>
              <a:ext uri="{FF2B5EF4-FFF2-40B4-BE49-F238E27FC236}">
                <a16:creationId xmlns:a16="http://schemas.microsoft.com/office/drawing/2014/main" id="{E8079975-D8A5-413E-9E11-60A81AE792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27817" y="5226340"/>
            <a:ext cx="468000" cy="46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138647D-1C83-0EEE-5AAC-6E81B7421340}"/>
              </a:ext>
            </a:extLst>
          </p:cNvPr>
          <p:cNvSpPr/>
          <p:nvPr/>
        </p:nvSpPr>
        <p:spPr>
          <a:xfrm>
            <a:off x="5571397" y="5329535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SPRACHERKENNUNG UND AUSGABE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4" name="Grafik 23" descr="Monitor mit einfarbiger Füllung">
            <a:extLst>
              <a:ext uri="{FF2B5EF4-FFF2-40B4-BE49-F238E27FC236}">
                <a16:creationId xmlns:a16="http://schemas.microsoft.com/office/drawing/2014/main" id="{CC6DC474-72F9-5E9E-142E-5610FAF4E0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0561" y="5907344"/>
            <a:ext cx="468000" cy="468000"/>
          </a:xfrm>
          <a:prstGeom prst="rect">
            <a:avLst/>
          </a:prstGeom>
        </p:spPr>
      </p:pic>
      <p:pic>
        <p:nvPicPr>
          <p:cNvPr id="26" name="Grafik 25" descr="Computer mit einfarbiger Füllung">
            <a:extLst>
              <a:ext uri="{FF2B5EF4-FFF2-40B4-BE49-F238E27FC236}">
                <a16:creationId xmlns:a16="http://schemas.microsoft.com/office/drawing/2014/main" id="{1BCCB27F-E4B2-0900-2D70-BEC0DCAD1F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80561" y="6057344"/>
            <a:ext cx="468000" cy="468000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681CDA7C-1117-4043-B358-4217C1CFE93B}"/>
              </a:ext>
            </a:extLst>
          </p:cNvPr>
          <p:cNvSpPr/>
          <p:nvPr/>
        </p:nvSpPr>
        <p:spPr>
          <a:xfrm>
            <a:off x="5548572" y="6102668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MODERNES DESIGN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1AC86DA-63F5-F872-C025-BC0C8650B3E3}"/>
              </a:ext>
            </a:extLst>
          </p:cNvPr>
          <p:cNvSpPr txBox="1"/>
          <p:nvPr/>
        </p:nvSpPr>
        <p:spPr>
          <a:xfrm>
            <a:off x="5606898" y="465427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extreme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8354E63-D372-F3E9-97F6-127AC92DABEF}"/>
              </a:ext>
            </a:extLst>
          </p:cNvPr>
          <p:cNvSpPr txBox="1"/>
          <p:nvPr/>
        </p:nvSpPr>
        <p:spPr>
          <a:xfrm>
            <a:off x="5601752" y="5529417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advanced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6D33FC0-8766-0250-BF1E-A570DFAC7342}"/>
              </a:ext>
            </a:extLst>
          </p:cNvPr>
          <p:cNvSpPr txBox="1"/>
          <p:nvPr/>
        </p:nvSpPr>
        <p:spPr>
          <a:xfrm>
            <a:off x="5601751" y="3964270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Power tools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BB25CB-7C45-F2C6-310F-043629114330}"/>
              </a:ext>
            </a:extLst>
          </p:cNvPr>
          <p:cNvSpPr txBox="1"/>
          <p:nvPr/>
        </p:nvSpPr>
        <p:spPr>
          <a:xfrm>
            <a:off x="5601750" y="320141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Basis work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897DB5F-1306-999E-D6ED-091034CB3CD2}"/>
              </a:ext>
            </a:extLst>
          </p:cNvPr>
          <p:cNvSpPr txBox="1"/>
          <p:nvPr/>
        </p:nvSpPr>
        <p:spPr>
          <a:xfrm>
            <a:off x="5601749" y="2415733"/>
            <a:ext cx="1850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logical &amp; structured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8453B0C-5680-3DD1-D25C-9733FB051384}"/>
              </a:ext>
            </a:extLst>
          </p:cNvPr>
          <p:cNvSpPr txBox="1"/>
          <p:nvPr/>
        </p:nvSpPr>
        <p:spPr>
          <a:xfrm>
            <a:off x="5598561" y="6332792"/>
            <a:ext cx="1939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0" i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Young &amp; Innovative Interface Design</a:t>
            </a:r>
            <a:endParaRPr lang="de-DE" sz="900" i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15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900723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Produktmerkmale</a:t>
            </a:r>
            <a:endParaRPr lang="de-DE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AB34458-3D89-A7EB-3116-ED9F46E86E5F}"/>
              </a:ext>
            </a:extLst>
          </p:cNvPr>
          <p:cNvSpPr/>
          <p:nvPr/>
        </p:nvSpPr>
        <p:spPr>
          <a:xfrm>
            <a:off x="3923928" y="1567471"/>
            <a:ext cx="1296144" cy="469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Features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3D7041E-1E18-1AB9-EA41-35117AED2826}"/>
              </a:ext>
            </a:extLst>
          </p:cNvPr>
          <p:cNvSpPr/>
          <p:nvPr/>
        </p:nvSpPr>
        <p:spPr>
          <a:xfrm>
            <a:off x="3923928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Erweiterte Bearbeitung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FABEF7E-5260-3BFD-7B6D-12AF867687A6}"/>
              </a:ext>
            </a:extLst>
          </p:cNvPr>
          <p:cNvSpPr/>
          <p:nvPr/>
        </p:nvSpPr>
        <p:spPr>
          <a:xfrm>
            <a:off x="2154992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Grundlegende Bearbeitung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F0B9E8F-B69F-6D95-C223-C330F10990D1}"/>
              </a:ext>
            </a:extLst>
          </p:cNvPr>
          <p:cNvSpPr/>
          <p:nvPr/>
        </p:nvSpPr>
        <p:spPr>
          <a:xfrm>
            <a:off x="5697548" y="2215802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Objekterkennung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A962F8C-7118-0B6A-CB8D-0705E6CA4AEE}"/>
              </a:ext>
            </a:extLst>
          </p:cNvPr>
          <p:cNvSpPr/>
          <p:nvPr/>
        </p:nvSpPr>
        <p:spPr>
          <a:xfrm>
            <a:off x="383714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Optimierte GUI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820D3C5-23E4-FE1E-AC68-A528D0D4256F}"/>
              </a:ext>
            </a:extLst>
          </p:cNvPr>
          <p:cNvSpPr/>
          <p:nvPr/>
        </p:nvSpPr>
        <p:spPr>
          <a:xfrm>
            <a:off x="7468826" y="2215802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Texterkennung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90199E8-97D9-CCDC-1284-7E6557A45A52}"/>
              </a:ext>
            </a:extLst>
          </p:cNvPr>
          <p:cNvSpPr/>
          <p:nvPr/>
        </p:nvSpPr>
        <p:spPr>
          <a:xfrm>
            <a:off x="383714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CustumTkinter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F4EE3FC-41AB-D400-2716-EE9750645166}"/>
              </a:ext>
            </a:extLst>
          </p:cNvPr>
          <p:cNvSpPr/>
          <p:nvPr/>
        </p:nvSpPr>
        <p:spPr>
          <a:xfrm>
            <a:off x="3929921" y="289712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Markup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729DE4F-E490-5CC3-317F-A09C3CD835B0}"/>
              </a:ext>
            </a:extLst>
          </p:cNvPr>
          <p:cNvSpPr/>
          <p:nvPr/>
        </p:nvSpPr>
        <p:spPr>
          <a:xfrm>
            <a:off x="3929921" y="3317800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Text Hinzufügen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714C91D-CF92-BDA0-6C0F-30755B081D6A}"/>
              </a:ext>
            </a:extLst>
          </p:cNvPr>
          <p:cNvSpPr/>
          <p:nvPr/>
        </p:nvSpPr>
        <p:spPr>
          <a:xfrm>
            <a:off x="3929921" y="3748009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Helligkeit/Dunkel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8D37AF0B-A043-9DF3-782D-2529110A579E}"/>
              </a:ext>
            </a:extLst>
          </p:cNvPr>
          <p:cNvSpPr/>
          <p:nvPr/>
        </p:nvSpPr>
        <p:spPr>
          <a:xfrm>
            <a:off x="3929921" y="41849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Pixel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9AA4732E-C170-5BA1-D710-823AEA608886}"/>
              </a:ext>
            </a:extLst>
          </p:cNvPr>
          <p:cNvSpPr/>
          <p:nvPr/>
        </p:nvSpPr>
        <p:spPr>
          <a:xfrm>
            <a:off x="3929921" y="4615182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Kontrast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DFB96A4-570B-D72C-68BB-40D7BEC25630}"/>
              </a:ext>
            </a:extLst>
          </p:cNvPr>
          <p:cNvSpPr/>
          <p:nvPr/>
        </p:nvSpPr>
        <p:spPr>
          <a:xfrm>
            <a:off x="3930946" y="5038501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Licht/Schatten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1454023-446D-F453-05B3-195574EEB644}"/>
              </a:ext>
            </a:extLst>
          </p:cNvPr>
          <p:cNvSpPr/>
          <p:nvPr/>
        </p:nvSpPr>
        <p:spPr>
          <a:xfrm>
            <a:off x="3930946" y="546847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Weitere Effekte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4557D07E-789C-C683-E925-781185DC80DB}"/>
              </a:ext>
            </a:extLst>
          </p:cNvPr>
          <p:cNvSpPr/>
          <p:nvPr/>
        </p:nvSpPr>
        <p:spPr>
          <a:xfrm>
            <a:off x="389707" y="58912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Schwarz-Weiß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09B5F73C-0EE5-6C3B-AA7F-D403A061C65D}"/>
              </a:ext>
            </a:extLst>
          </p:cNvPr>
          <p:cNvSpPr/>
          <p:nvPr/>
        </p:nvSpPr>
        <p:spPr>
          <a:xfrm>
            <a:off x="2152650" y="588657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Sepia/Weißabgleich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72C69513-72EE-9010-F43F-333ED5ACE970}"/>
              </a:ext>
            </a:extLst>
          </p:cNvPr>
          <p:cNvSpPr/>
          <p:nvPr/>
        </p:nvSpPr>
        <p:spPr>
          <a:xfrm>
            <a:off x="3929091" y="588614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Kantenerkennung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A18D437E-A370-2FE6-E8A1-F91D807C74E1}"/>
              </a:ext>
            </a:extLst>
          </p:cNvPr>
          <p:cNvSpPr/>
          <p:nvPr/>
        </p:nvSpPr>
        <p:spPr>
          <a:xfrm>
            <a:off x="5703541" y="58912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Blur Effekt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59F6572-C740-9E7B-2E6E-0CBD968B4B80}"/>
              </a:ext>
            </a:extLst>
          </p:cNvPr>
          <p:cNvSpPr/>
          <p:nvPr/>
        </p:nvSpPr>
        <p:spPr>
          <a:xfrm>
            <a:off x="7458148" y="5877272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Farbkanäle/Sättigung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40168B21-19B4-2EF0-31AE-1CF349024FCA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4572000" y="2037174"/>
            <a:ext cx="0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93A48351-DD57-C901-D67E-945651E97829}"/>
              </a:ext>
            </a:extLst>
          </p:cNvPr>
          <p:cNvCxnSpPr>
            <a:stCxn id="19" idx="2"/>
            <a:endCxn id="27" idx="0"/>
          </p:cNvCxnSpPr>
          <p:nvPr/>
        </p:nvCxnSpPr>
        <p:spPr>
          <a:xfrm>
            <a:off x="4572000" y="2719179"/>
            <a:ext cx="5993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45A4E94C-68C3-34A3-649C-E8E9CAD991AE}"/>
              </a:ext>
            </a:extLst>
          </p:cNvPr>
          <p:cNvCxnSpPr>
            <a:stCxn id="27" idx="2"/>
            <a:endCxn id="32" idx="0"/>
          </p:cNvCxnSpPr>
          <p:nvPr/>
        </p:nvCxnSpPr>
        <p:spPr>
          <a:xfrm>
            <a:off x="4577993" y="3149156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F7C4240A-E4E4-0AE8-0A6A-F44EBD84CEFC}"/>
              </a:ext>
            </a:extLst>
          </p:cNvPr>
          <p:cNvCxnSpPr>
            <a:stCxn id="32" idx="2"/>
            <a:endCxn id="37" idx="0"/>
          </p:cNvCxnSpPr>
          <p:nvPr/>
        </p:nvCxnSpPr>
        <p:spPr>
          <a:xfrm>
            <a:off x="4577993" y="3569828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5A9B6F37-99E5-480C-8EB6-F811E5E002E8}"/>
              </a:ext>
            </a:extLst>
          </p:cNvPr>
          <p:cNvCxnSpPr>
            <a:stCxn id="37" idx="2"/>
            <a:endCxn id="42" idx="0"/>
          </p:cNvCxnSpPr>
          <p:nvPr/>
        </p:nvCxnSpPr>
        <p:spPr>
          <a:xfrm>
            <a:off x="4577993" y="4000037"/>
            <a:ext cx="0" cy="18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53A24B99-F8F1-550A-9FDC-9B830DF85E2C}"/>
              </a:ext>
            </a:extLst>
          </p:cNvPr>
          <p:cNvCxnSpPr>
            <a:stCxn id="42" idx="2"/>
            <a:endCxn id="49" idx="0"/>
          </p:cNvCxnSpPr>
          <p:nvPr/>
        </p:nvCxnSpPr>
        <p:spPr>
          <a:xfrm>
            <a:off x="4577993" y="4437001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B46DE333-E669-7EF7-D9A8-5B2FBDA7B142}"/>
              </a:ext>
            </a:extLst>
          </p:cNvPr>
          <p:cNvCxnSpPr>
            <a:stCxn id="49" idx="2"/>
            <a:endCxn id="52" idx="0"/>
          </p:cNvCxnSpPr>
          <p:nvPr/>
        </p:nvCxnSpPr>
        <p:spPr>
          <a:xfrm>
            <a:off x="4577993" y="4867210"/>
            <a:ext cx="1025" cy="171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hteck 88">
            <a:extLst>
              <a:ext uri="{FF2B5EF4-FFF2-40B4-BE49-F238E27FC236}">
                <a16:creationId xmlns:a16="http://schemas.microsoft.com/office/drawing/2014/main" id="{138E0444-FFB2-9CFA-C08A-D953318FC4D0}"/>
              </a:ext>
            </a:extLst>
          </p:cNvPr>
          <p:cNvSpPr/>
          <p:nvPr/>
        </p:nvSpPr>
        <p:spPr>
          <a:xfrm>
            <a:off x="5695206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Objekte Erkennen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851400B9-9ACC-824A-AB65-FC8E0E82E826}"/>
              </a:ext>
            </a:extLst>
          </p:cNvPr>
          <p:cNvSpPr/>
          <p:nvPr/>
        </p:nvSpPr>
        <p:spPr>
          <a:xfrm>
            <a:off x="5695206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Objekte Suchen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274CE45F-41CC-D655-A516-3F0226ECF49B}"/>
              </a:ext>
            </a:extLst>
          </p:cNvPr>
          <p:cNvSpPr/>
          <p:nvPr/>
        </p:nvSpPr>
        <p:spPr>
          <a:xfrm>
            <a:off x="5695206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Wiedererkennung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993F2F1-4426-1E29-544D-A0C9F137A0D0}"/>
              </a:ext>
            </a:extLst>
          </p:cNvPr>
          <p:cNvSpPr/>
          <p:nvPr/>
        </p:nvSpPr>
        <p:spPr>
          <a:xfrm>
            <a:off x="5695206" y="4180660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Selfie</a:t>
            </a: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790B683C-B04D-9AD8-B4ED-10DE4BD002C0}"/>
              </a:ext>
            </a:extLst>
          </p:cNvPr>
          <p:cNvSpPr/>
          <p:nvPr/>
        </p:nvSpPr>
        <p:spPr>
          <a:xfrm>
            <a:off x="5695206" y="4610869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Datenbank Training</a:t>
            </a:r>
          </a:p>
        </p:txBody>
      </p: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04CDD763-7031-EE13-47D3-118B6ECE53C1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>
            <a:off x="6343278" y="3144843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433D09AF-EDE7-F2A2-0C76-867FA8C1CF29}"/>
              </a:ext>
            </a:extLst>
          </p:cNvPr>
          <p:cNvCxnSpPr>
            <a:stCxn id="90" idx="2"/>
            <a:endCxn id="91" idx="0"/>
          </p:cNvCxnSpPr>
          <p:nvPr/>
        </p:nvCxnSpPr>
        <p:spPr>
          <a:xfrm>
            <a:off x="6343278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2EDE9F6F-5089-E9CA-CF8F-185206C2E1F0}"/>
              </a:ext>
            </a:extLst>
          </p:cNvPr>
          <p:cNvCxnSpPr>
            <a:stCxn id="91" idx="2"/>
            <a:endCxn id="92" idx="0"/>
          </p:cNvCxnSpPr>
          <p:nvPr/>
        </p:nvCxnSpPr>
        <p:spPr>
          <a:xfrm>
            <a:off x="6343278" y="3995724"/>
            <a:ext cx="0" cy="18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FBDCC259-D176-E280-BC17-C8C357F7B396}"/>
              </a:ext>
            </a:extLst>
          </p:cNvPr>
          <p:cNvCxnSpPr>
            <a:stCxn id="92" idx="2"/>
            <a:endCxn id="93" idx="0"/>
          </p:cNvCxnSpPr>
          <p:nvPr/>
        </p:nvCxnSpPr>
        <p:spPr>
          <a:xfrm>
            <a:off x="6343278" y="4432688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DAD4D981-41D8-0EA9-B598-38DA41AB5707}"/>
              </a:ext>
            </a:extLst>
          </p:cNvPr>
          <p:cNvCxnSpPr>
            <a:stCxn id="21" idx="2"/>
            <a:endCxn id="89" idx="0"/>
          </p:cNvCxnSpPr>
          <p:nvPr/>
        </p:nvCxnSpPr>
        <p:spPr>
          <a:xfrm flipH="1">
            <a:off x="6343278" y="2719858"/>
            <a:ext cx="2342" cy="17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Rechteck 101">
            <a:extLst>
              <a:ext uri="{FF2B5EF4-FFF2-40B4-BE49-F238E27FC236}">
                <a16:creationId xmlns:a16="http://schemas.microsoft.com/office/drawing/2014/main" id="{C7351BDA-6A60-11D9-BA44-7EB8E2E36C61}"/>
              </a:ext>
            </a:extLst>
          </p:cNvPr>
          <p:cNvSpPr/>
          <p:nvPr/>
        </p:nvSpPr>
        <p:spPr>
          <a:xfrm>
            <a:off x="7468826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OCR</a:t>
            </a:r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94D9FD08-89E2-A0AC-794F-FB89FDBE02F1}"/>
              </a:ext>
            </a:extLst>
          </p:cNvPr>
          <p:cNvSpPr/>
          <p:nvPr/>
        </p:nvSpPr>
        <p:spPr>
          <a:xfrm>
            <a:off x="7468826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latin typeface="Verdana" panose="020B0604030504040204" pitchFamily="34" charset="0"/>
                <a:ea typeface="Verdana" panose="020B0604030504040204" pitchFamily="34" charset="0"/>
              </a:rPr>
              <a:t>Text2 2 peech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8EDB2104-3502-31C6-D30C-A2804E6543CA}"/>
              </a:ext>
            </a:extLst>
          </p:cNvPr>
          <p:cNvSpPr/>
          <p:nvPr/>
        </p:nvSpPr>
        <p:spPr>
          <a:xfrm>
            <a:off x="7468826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Spracherkennung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CC517A38-3D8A-9E4B-640D-A7DEC6D516F3}"/>
              </a:ext>
            </a:extLst>
          </p:cNvPr>
          <p:cNvCxnSpPr>
            <a:stCxn id="102" idx="2"/>
            <a:endCxn id="103" idx="0"/>
          </p:cNvCxnSpPr>
          <p:nvPr/>
        </p:nvCxnSpPr>
        <p:spPr>
          <a:xfrm>
            <a:off x="8116898" y="3144843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AD523F07-877B-F5DE-3F88-DFA34AC8CFA6}"/>
              </a:ext>
            </a:extLst>
          </p:cNvPr>
          <p:cNvCxnSpPr>
            <a:stCxn id="103" idx="2"/>
            <a:endCxn id="104" idx="0"/>
          </p:cNvCxnSpPr>
          <p:nvPr/>
        </p:nvCxnSpPr>
        <p:spPr>
          <a:xfrm>
            <a:off x="8116898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4B64FB55-5009-B5FA-75DB-4EA2FC8FB73A}"/>
              </a:ext>
            </a:extLst>
          </p:cNvPr>
          <p:cNvCxnSpPr>
            <a:endCxn id="102" idx="0"/>
          </p:cNvCxnSpPr>
          <p:nvPr/>
        </p:nvCxnSpPr>
        <p:spPr>
          <a:xfrm flipH="1">
            <a:off x="8116898" y="2719858"/>
            <a:ext cx="2342" cy="17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Rechteck 107">
            <a:extLst>
              <a:ext uri="{FF2B5EF4-FFF2-40B4-BE49-F238E27FC236}">
                <a16:creationId xmlns:a16="http://schemas.microsoft.com/office/drawing/2014/main" id="{E0E65FD4-7E7D-994D-E825-98CA29807604}"/>
              </a:ext>
            </a:extLst>
          </p:cNvPr>
          <p:cNvSpPr/>
          <p:nvPr/>
        </p:nvSpPr>
        <p:spPr>
          <a:xfrm>
            <a:off x="2152650" y="288414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Rotieren</a:t>
            </a: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C3576ED4-E700-FB45-B4E3-D204EE6A1FE3}"/>
              </a:ext>
            </a:extLst>
          </p:cNvPr>
          <p:cNvSpPr/>
          <p:nvPr/>
        </p:nvSpPr>
        <p:spPr>
          <a:xfrm>
            <a:off x="2152650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Skalieren</a:t>
            </a: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F527B78B-C2C8-CD47-46C0-806EE3E3F42C}"/>
              </a:ext>
            </a:extLst>
          </p:cNvPr>
          <p:cNvSpPr/>
          <p:nvPr/>
        </p:nvSpPr>
        <p:spPr>
          <a:xfrm>
            <a:off x="2152650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Spiegeln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CFA3B8EA-42BD-4AF0-313D-4B68AB24EC0E}"/>
              </a:ext>
            </a:extLst>
          </p:cNvPr>
          <p:cNvSpPr/>
          <p:nvPr/>
        </p:nvSpPr>
        <p:spPr>
          <a:xfrm>
            <a:off x="2154992" y="417390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Ausschneiden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0890913C-27AE-1093-80E4-C2E7BEB71028}"/>
              </a:ext>
            </a:extLst>
          </p:cNvPr>
          <p:cNvSpPr/>
          <p:nvPr/>
        </p:nvSpPr>
        <p:spPr>
          <a:xfrm>
            <a:off x="2152650" y="4601511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</a:rPr>
              <a:t>Rahmen Hinzufügen</a:t>
            </a:r>
          </a:p>
        </p:txBody>
      </p: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7D0CA708-EF28-7870-5FFC-6C72F1C7DDE9}"/>
              </a:ext>
            </a:extLst>
          </p:cNvPr>
          <p:cNvCxnSpPr>
            <a:stCxn id="108" idx="2"/>
            <a:endCxn id="109" idx="0"/>
          </p:cNvCxnSpPr>
          <p:nvPr/>
        </p:nvCxnSpPr>
        <p:spPr>
          <a:xfrm>
            <a:off x="2800722" y="3136171"/>
            <a:ext cx="0" cy="177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CB95C724-39E2-B28A-1FAD-50BC55A47876}"/>
              </a:ext>
            </a:extLst>
          </p:cNvPr>
          <p:cNvCxnSpPr>
            <a:stCxn id="109" idx="2"/>
            <a:endCxn id="110" idx="0"/>
          </p:cNvCxnSpPr>
          <p:nvPr/>
        </p:nvCxnSpPr>
        <p:spPr>
          <a:xfrm>
            <a:off x="2800722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BDF3FCE2-E919-184E-7E07-56EA64F7FF80}"/>
              </a:ext>
            </a:extLst>
          </p:cNvPr>
          <p:cNvCxnSpPr>
            <a:stCxn id="110" idx="2"/>
            <a:endCxn id="111" idx="0"/>
          </p:cNvCxnSpPr>
          <p:nvPr/>
        </p:nvCxnSpPr>
        <p:spPr>
          <a:xfrm>
            <a:off x="2800722" y="3995724"/>
            <a:ext cx="2342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8371D257-A830-0767-AA29-C148F0AC7E6B}"/>
              </a:ext>
            </a:extLst>
          </p:cNvPr>
          <p:cNvCxnSpPr>
            <a:stCxn id="111" idx="2"/>
            <a:endCxn id="112" idx="0"/>
          </p:cNvCxnSpPr>
          <p:nvPr/>
        </p:nvCxnSpPr>
        <p:spPr>
          <a:xfrm flipH="1">
            <a:off x="2800722" y="4425933"/>
            <a:ext cx="2342" cy="175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78664D57-D04A-C7A2-3948-7A68E91292A5}"/>
              </a:ext>
            </a:extLst>
          </p:cNvPr>
          <p:cNvCxnSpPr>
            <a:stCxn id="20" idx="2"/>
            <a:endCxn id="108" idx="0"/>
          </p:cNvCxnSpPr>
          <p:nvPr/>
        </p:nvCxnSpPr>
        <p:spPr>
          <a:xfrm flipH="1">
            <a:off x="2800722" y="2719179"/>
            <a:ext cx="2342" cy="16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Verbinder: gewinkelt 142">
            <a:extLst>
              <a:ext uri="{FF2B5EF4-FFF2-40B4-BE49-F238E27FC236}">
                <a16:creationId xmlns:a16="http://schemas.microsoft.com/office/drawing/2014/main" id="{7F901CB2-FE92-5690-9C6D-79BD1EA1CB74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 rot="5400000">
            <a:off x="3598558" y="1241680"/>
            <a:ext cx="177949" cy="1768936"/>
          </a:xfrm>
          <a:prstGeom prst="bentConnector3">
            <a:avLst>
              <a:gd name="adj1" fmla="val 30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Verbinder: gewinkelt 145">
            <a:extLst>
              <a:ext uri="{FF2B5EF4-FFF2-40B4-BE49-F238E27FC236}">
                <a16:creationId xmlns:a16="http://schemas.microsoft.com/office/drawing/2014/main" id="{FA10F880-0908-0142-B445-B10ECC9E6281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 rot="5400000">
            <a:off x="2712919" y="356041"/>
            <a:ext cx="177949" cy="3540214"/>
          </a:xfrm>
          <a:prstGeom prst="bentConnector3">
            <a:avLst>
              <a:gd name="adj1" fmla="val 30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Verbinder: gewinkelt 148">
            <a:extLst>
              <a:ext uri="{FF2B5EF4-FFF2-40B4-BE49-F238E27FC236}">
                <a16:creationId xmlns:a16="http://schemas.microsoft.com/office/drawing/2014/main" id="{197B11A0-9276-F205-EA1A-7DD72AA2D020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 rot="16200000" flipH="1">
            <a:off x="5369496" y="1239678"/>
            <a:ext cx="178628" cy="1773620"/>
          </a:xfrm>
          <a:prstGeom prst="bentConnector3">
            <a:avLst>
              <a:gd name="adj1" fmla="val 306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Verbinder: gewinkelt 151">
            <a:extLst>
              <a:ext uri="{FF2B5EF4-FFF2-40B4-BE49-F238E27FC236}">
                <a16:creationId xmlns:a16="http://schemas.microsoft.com/office/drawing/2014/main" id="{427E3DDF-531C-38CA-56F8-398E57529ECF}"/>
              </a:ext>
            </a:extLst>
          </p:cNvPr>
          <p:cNvCxnSpPr>
            <a:stCxn id="18" idx="2"/>
            <a:endCxn id="24" idx="0"/>
          </p:cNvCxnSpPr>
          <p:nvPr/>
        </p:nvCxnSpPr>
        <p:spPr>
          <a:xfrm rot="16200000" flipH="1">
            <a:off x="6255135" y="354039"/>
            <a:ext cx="178628" cy="3544898"/>
          </a:xfrm>
          <a:prstGeom prst="bentConnector3">
            <a:avLst>
              <a:gd name="adj1" fmla="val 306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DCD674D4-9C08-293A-3D64-68ACDC4F1094}"/>
              </a:ext>
            </a:extLst>
          </p:cNvPr>
          <p:cNvCxnSpPr>
            <a:stCxn id="22" idx="2"/>
            <a:endCxn id="25" idx="0"/>
          </p:cNvCxnSpPr>
          <p:nvPr/>
        </p:nvCxnSpPr>
        <p:spPr>
          <a:xfrm>
            <a:off x="1031786" y="2719179"/>
            <a:ext cx="0" cy="17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AE0E86D0-9551-4767-2DEB-8F292002FD48}"/>
              </a:ext>
            </a:extLst>
          </p:cNvPr>
          <p:cNvCxnSpPr>
            <a:stCxn id="52" idx="2"/>
            <a:endCxn id="53" idx="0"/>
          </p:cNvCxnSpPr>
          <p:nvPr/>
        </p:nvCxnSpPr>
        <p:spPr>
          <a:xfrm>
            <a:off x="4579018" y="5290529"/>
            <a:ext cx="0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Verbinder: gewinkelt 174">
            <a:extLst>
              <a:ext uri="{FF2B5EF4-FFF2-40B4-BE49-F238E27FC236}">
                <a16:creationId xmlns:a16="http://schemas.microsoft.com/office/drawing/2014/main" id="{64D44480-2065-E3C6-9E4E-D25CECE0FB19}"/>
              </a:ext>
            </a:extLst>
          </p:cNvPr>
          <p:cNvCxnSpPr>
            <a:cxnSpLocks/>
            <a:stCxn id="53" idx="2"/>
            <a:endCxn id="59" idx="0"/>
          </p:cNvCxnSpPr>
          <p:nvPr/>
        </p:nvCxnSpPr>
        <p:spPr>
          <a:xfrm rot="5400000">
            <a:off x="2723016" y="4035270"/>
            <a:ext cx="170767" cy="3541239"/>
          </a:xfrm>
          <a:prstGeom prst="bentConnector3">
            <a:avLst>
              <a:gd name="adj1" fmla="val 320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Verbinder: gewinkelt 177">
            <a:extLst>
              <a:ext uri="{FF2B5EF4-FFF2-40B4-BE49-F238E27FC236}">
                <a16:creationId xmlns:a16="http://schemas.microsoft.com/office/drawing/2014/main" id="{68F0C13F-6748-F0B2-1B53-BD3A3CB37DF9}"/>
              </a:ext>
            </a:extLst>
          </p:cNvPr>
          <p:cNvCxnSpPr>
            <a:stCxn id="53" idx="2"/>
            <a:endCxn id="62" idx="0"/>
          </p:cNvCxnSpPr>
          <p:nvPr/>
        </p:nvCxnSpPr>
        <p:spPr>
          <a:xfrm rot="16200000" flipH="1">
            <a:off x="5379932" y="4919591"/>
            <a:ext cx="170767" cy="1772595"/>
          </a:xfrm>
          <a:prstGeom prst="bentConnector3">
            <a:avLst>
              <a:gd name="adj1" fmla="val 3298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Verbinder: gewinkelt 180">
            <a:extLst>
              <a:ext uri="{FF2B5EF4-FFF2-40B4-BE49-F238E27FC236}">
                <a16:creationId xmlns:a16="http://schemas.microsoft.com/office/drawing/2014/main" id="{979785BC-181E-E4B3-2789-05DF8EA9C0FB}"/>
              </a:ext>
            </a:extLst>
          </p:cNvPr>
          <p:cNvCxnSpPr>
            <a:stCxn id="53" idx="2"/>
            <a:endCxn id="63" idx="0"/>
          </p:cNvCxnSpPr>
          <p:nvPr/>
        </p:nvCxnSpPr>
        <p:spPr>
          <a:xfrm rot="16200000" flipH="1">
            <a:off x="6264236" y="4035288"/>
            <a:ext cx="156766" cy="3527202"/>
          </a:xfrm>
          <a:prstGeom prst="bentConnector3">
            <a:avLst>
              <a:gd name="adj1" fmla="val 3494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Verbinder: gewinkelt 245">
            <a:extLst>
              <a:ext uri="{FF2B5EF4-FFF2-40B4-BE49-F238E27FC236}">
                <a16:creationId xmlns:a16="http://schemas.microsoft.com/office/drawing/2014/main" id="{D571D050-4D83-86D5-9C4C-3A2537EB1873}"/>
              </a:ext>
            </a:extLst>
          </p:cNvPr>
          <p:cNvCxnSpPr>
            <a:cxnSpLocks/>
          </p:cNvCxnSpPr>
          <p:nvPr/>
        </p:nvCxnSpPr>
        <p:spPr>
          <a:xfrm rot="5400000">
            <a:off x="3606834" y="4905088"/>
            <a:ext cx="166072" cy="1778296"/>
          </a:xfrm>
          <a:prstGeom prst="bentConnector3">
            <a:avLst>
              <a:gd name="adj1" fmla="val 3961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4AEA5BB5-1B65-F307-1E51-82AEDFCE9568}"/>
              </a:ext>
            </a:extLst>
          </p:cNvPr>
          <p:cNvCxnSpPr>
            <a:stCxn id="53" idx="2"/>
            <a:endCxn id="61" idx="0"/>
          </p:cNvCxnSpPr>
          <p:nvPr/>
        </p:nvCxnSpPr>
        <p:spPr>
          <a:xfrm flipH="1">
            <a:off x="4577163" y="5720506"/>
            <a:ext cx="1855" cy="165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60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582794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itel 1">
            <a:extLst>
              <a:ext uri="{FF2B5EF4-FFF2-40B4-BE49-F238E27FC236}">
                <a16:creationId xmlns:a16="http://schemas.microsoft.com/office/drawing/2014/main" id="{ED22A5BA-6D58-2A43-9F8C-11E887ADE5DE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Projektmanagement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8AE2842D-5EB5-6C40-AED2-813217ECB96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Grafik 2" descr="Ein Bild, das Text, Screenshot, 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6356A50D-365E-1CF8-2F78-4DDE44B8D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4" r="7863" b="427"/>
          <a:stretch/>
        </p:blipFill>
        <p:spPr>
          <a:xfrm>
            <a:off x="5478347" y="1531288"/>
            <a:ext cx="3352351" cy="2089571"/>
          </a:xfrm>
          <a:prstGeom prst="rect">
            <a:avLst/>
          </a:prstGeom>
          <a:ln w="127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Grafik 3" descr="Ein Bild, das Logo, Electric Blue (Farbe), Symbol, Screenshot enthält.&#10;&#10;Beschreibung automatisch generiert.">
            <a:extLst>
              <a:ext uri="{FF2B5EF4-FFF2-40B4-BE49-F238E27FC236}">
                <a16:creationId xmlns:a16="http://schemas.microsoft.com/office/drawing/2014/main" id="{257D6EFD-BF03-9B4C-26B1-A411CF235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95" y="2845021"/>
            <a:ext cx="859759" cy="859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 descr="Ein Bild, das Text, Screenshot, Software, Computersymbol enthält.&#10;&#10;Beschreibung automatisch generiert.">
            <a:extLst>
              <a:ext uri="{FF2B5EF4-FFF2-40B4-BE49-F238E27FC236}">
                <a16:creationId xmlns:a16="http://schemas.microsoft.com/office/drawing/2014/main" id="{47D3B6F5-4367-9524-E929-8409ED62D6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30" r="11580"/>
          <a:stretch/>
        </p:blipFill>
        <p:spPr>
          <a:xfrm>
            <a:off x="5453679" y="4365087"/>
            <a:ext cx="3362327" cy="2085602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 descr="Ein Bild, das Clipart, Katze, Symbol, Grafiken enthält.&#10;&#10;Beschreibung automatisch generiert.">
            <a:extLst>
              <a:ext uri="{FF2B5EF4-FFF2-40B4-BE49-F238E27FC236}">
                <a16:creationId xmlns:a16="http://schemas.microsoft.com/office/drawing/2014/main" id="{79FC7758-DE02-DC29-97EC-018D46528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718" y="4228525"/>
            <a:ext cx="889837" cy="869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DD62FC2-2FBD-E230-AA69-787E639AC806}"/>
              </a:ext>
            </a:extLst>
          </p:cNvPr>
          <p:cNvSpPr txBox="1"/>
          <p:nvPr/>
        </p:nvSpPr>
        <p:spPr>
          <a:xfrm>
            <a:off x="438650" y="1787190"/>
            <a:ext cx="406065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latin typeface="Verdana"/>
                <a:ea typeface="Verdana"/>
              </a:rPr>
              <a:t>Agiles Projektmanagement nach </a:t>
            </a:r>
            <a:r>
              <a:rPr lang="de-DE" b="1" dirty="0" err="1">
                <a:latin typeface="Verdana"/>
                <a:ea typeface="Verdana"/>
              </a:rPr>
              <a:t>Scrum</a:t>
            </a:r>
            <a:r>
              <a:rPr lang="de-DE" b="1" dirty="0">
                <a:latin typeface="Verdana"/>
                <a:ea typeface="Verdana"/>
              </a:rPr>
              <a:t> mit wöchentlichen Sprints:</a:t>
            </a:r>
          </a:p>
          <a:p>
            <a:pPr marL="285750" indent="-285750">
              <a:buFont typeface="Calibri"/>
              <a:buChar char="-"/>
            </a:pPr>
            <a:endParaRPr lang="de-DE" b="1" dirty="0">
              <a:latin typeface="Verdana"/>
              <a:ea typeface="Verdana"/>
            </a:endParaRPr>
          </a:p>
          <a:p>
            <a:pPr marL="285750" indent="-285750">
              <a:buFont typeface="Calibri"/>
              <a:buChar char="-"/>
            </a:pPr>
            <a:endParaRPr lang="de-DE" b="1" dirty="0">
              <a:latin typeface="Verdana"/>
              <a:ea typeface="Verdana"/>
            </a:endParaRPr>
          </a:p>
          <a:p>
            <a:endParaRPr lang="de-DE" b="1" dirty="0">
              <a:latin typeface="Verdana"/>
              <a:ea typeface="Verdana"/>
            </a:endParaRPr>
          </a:p>
        </p:txBody>
      </p:sp>
      <p:pic>
        <p:nvPicPr>
          <p:cNvPr id="18" name="Grafik 17" descr="Pfeil Kreis mit einfarbiger Füllung">
            <a:extLst>
              <a:ext uri="{FF2B5EF4-FFF2-40B4-BE49-F238E27FC236}">
                <a16:creationId xmlns:a16="http://schemas.microsoft.com/office/drawing/2014/main" id="{FF71D1D1-8E09-A70F-2648-24AC5EF81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721" y="2931696"/>
            <a:ext cx="3240502" cy="320039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D264C683-55A6-1DD6-8411-9447B004092C}"/>
              </a:ext>
            </a:extLst>
          </p:cNvPr>
          <p:cNvSpPr txBox="1"/>
          <p:nvPr/>
        </p:nvSpPr>
        <p:spPr>
          <a:xfrm>
            <a:off x="1762125" y="4373980"/>
            <a:ext cx="150896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dirty="0">
                <a:latin typeface="Verdana"/>
                <a:ea typeface="Verdana"/>
              </a:rPr>
              <a:t>wöchentlich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20838D3-974C-6084-2AB8-F8A17BAF641D}"/>
              </a:ext>
            </a:extLst>
          </p:cNvPr>
          <p:cNvSpPr txBox="1"/>
          <p:nvPr/>
        </p:nvSpPr>
        <p:spPr>
          <a:xfrm>
            <a:off x="270710" y="5108407"/>
            <a:ext cx="14287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>
                <a:latin typeface="Verdana"/>
                <a:ea typeface="Verdana"/>
              </a:rPr>
              <a:t>Was wurde getan?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9BC8F3E-E4C1-EA89-720C-268C2F5BC101}"/>
              </a:ext>
            </a:extLst>
          </p:cNvPr>
          <p:cNvSpPr txBox="1"/>
          <p:nvPr/>
        </p:nvSpPr>
        <p:spPr>
          <a:xfrm>
            <a:off x="1694447" y="2887578"/>
            <a:ext cx="16443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>
                <a:latin typeface="Verdana"/>
                <a:ea typeface="Verdana"/>
              </a:rPr>
              <a:t>Gibt es Probleme?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978DBA3-F6C5-EC7D-E050-0613B91D8413}"/>
              </a:ext>
            </a:extLst>
          </p:cNvPr>
          <p:cNvSpPr txBox="1"/>
          <p:nvPr/>
        </p:nvSpPr>
        <p:spPr>
          <a:xfrm>
            <a:off x="3098132" y="5085847"/>
            <a:ext cx="121819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>
                <a:latin typeface="Verdana"/>
                <a:ea typeface="Verdana"/>
              </a:rPr>
              <a:t>Was muss gemacht werden?</a:t>
            </a:r>
          </a:p>
        </p:txBody>
      </p:sp>
    </p:spTree>
    <p:extLst>
      <p:ext uri="{BB962C8B-B14F-4D97-AF65-F5344CB8AC3E}">
        <p14:creationId xmlns:p14="http://schemas.microsoft.com/office/powerpoint/2010/main" val="106805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0438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1628800"/>
            <a:ext cx="2855079" cy="50151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397968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E776FD-E158-764B-93BC-F6DDCBAC98E1}"/>
              </a:ext>
            </a:extLst>
          </p:cNvPr>
          <p:cNvSpPr txBox="1"/>
          <p:nvPr/>
        </p:nvSpPr>
        <p:spPr>
          <a:xfrm>
            <a:off x="4476672" y="2384919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C429978-3636-4B4A-B4C7-6C0315F97873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und Programmfluss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3877873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6104904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4047942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630255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6279120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402637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4437112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4857063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552884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5203562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4226305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4509120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465313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575303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5085184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4981315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560901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aten 51">
            <a:extLst>
              <a:ext uri="{FF2B5EF4-FFF2-40B4-BE49-F238E27FC236}">
                <a16:creationId xmlns:a16="http://schemas.microsoft.com/office/drawing/2014/main" id="{31302B24-7FF4-0C48-BF9A-25C229FF0ACB}"/>
              </a:ext>
            </a:extLst>
          </p:cNvPr>
          <p:cNvSpPr/>
          <p:nvPr/>
        </p:nvSpPr>
        <p:spPr>
          <a:xfrm>
            <a:off x="1123170" y="1772816"/>
            <a:ext cx="1553961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libraries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3649171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532421B8-CF24-1144-9AD1-A7842957A223}"/>
              </a:ext>
            </a:extLst>
          </p:cNvPr>
          <p:cNvSpPr/>
          <p:nvPr/>
        </p:nvSpPr>
        <p:spPr>
          <a:xfrm>
            <a:off x="1267187" y="2947423"/>
            <a:ext cx="1265927" cy="697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Definition Funktionen, Variablen und Konstanten</a:t>
            </a:r>
          </a:p>
        </p:txBody>
      </p:sp>
      <p:sp>
        <p:nvSpPr>
          <p:cNvPr id="42" name="Daten 41">
            <a:extLst>
              <a:ext uri="{FF2B5EF4-FFF2-40B4-BE49-F238E27FC236}">
                <a16:creationId xmlns:a16="http://schemas.microsoft.com/office/drawing/2014/main" id="{55E544B3-80C9-A94A-B16D-778B5237368D}"/>
              </a:ext>
            </a:extLst>
          </p:cNvPr>
          <p:cNvSpPr/>
          <p:nvPr/>
        </p:nvSpPr>
        <p:spPr>
          <a:xfrm>
            <a:off x="1115616" y="2360488"/>
            <a:ext cx="1569068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eigene *.py-Skripte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9DD0605F-966D-B14E-ABF7-8FF1CF39F6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1701877"/>
            <a:ext cx="433504" cy="490309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9E39950-3B29-104F-9FDB-775E5760C4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2290619"/>
            <a:ext cx="433504" cy="490309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529D52DF-0719-7447-B459-DE8B52452F20}"/>
              </a:ext>
            </a:extLst>
          </p:cNvPr>
          <p:cNvSpPr txBox="1"/>
          <p:nvPr/>
        </p:nvSpPr>
        <p:spPr>
          <a:xfrm>
            <a:off x="512030" y="2541427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*.py</a:t>
            </a: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660791-536A-A942-BF4D-7C81D8AEC97F}"/>
              </a:ext>
            </a:extLst>
          </p:cNvPr>
          <p:cNvCxnSpPr>
            <a:cxnSpLocks/>
            <a:stCxn id="54" idx="3"/>
            <a:endCxn id="42" idx="2"/>
          </p:cNvCxnSpPr>
          <p:nvPr/>
        </p:nvCxnSpPr>
        <p:spPr>
          <a:xfrm flipV="1">
            <a:off x="577922" y="2534704"/>
            <a:ext cx="694601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B4BF812B-5D4A-3B4F-BF38-F5C6029FDEC1}"/>
              </a:ext>
            </a:extLst>
          </p:cNvPr>
          <p:cNvCxnSpPr>
            <a:cxnSpLocks/>
            <a:stCxn id="45" idx="3"/>
            <a:endCxn id="52" idx="2"/>
          </p:cNvCxnSpPr>
          <p:nvPr/>
        </p:nvCxnSpPr>
        <p:spPr>
          <a:xfrm>
            <a:off x="577922" y="1947032"/>
            <a:ext cx="700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363D4813-F060-4F45-805B-E1844A9AC92B}"/>
              </a:ext>
            </a:extLst>
          </p:cNvPr>
          <p:cNvCxnSpPr>
            <a:cxnSpLocks/>
            <a:stCxn id="52" idx="4"/>
            <a:endCxn id="42" idx="1"/>
          </p:cNvCxnSpPr>
          <p:nvPr/>
        </p:nvCxnSpPr>
        <p:spPr>
          <a:xfrm flipH="1">
            <a:off x="1900150" y="2121248"/>
            <a:ext cx="1" cy="23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632222A5-C5F4-7D46-B4D7-7E45A0100BFF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1900150" y="2708920"/>
            <a:ext cx="1" cy="23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3802151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6024712"/>
            <a:ext cx="508815" cy="508815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47099D6-F82B-7D46-A69E-713168D3154E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3779912" y="3211711"/>
            <a:ext cx="2952328" cy="139961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83614C7-375B-584D-993F-BA4181BEFFFF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3779912" y="4006698"/>
            <a:ext cx="2952328" cy="102458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09C254-3D0B-C84D-AE93-540404C04653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3779911" y="4842160"/>
            <a:ext cx="2952329" cy="86089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0A5CABD9-B351-4E4D-88E0-FB617FEA0A9C}"/>
              </a:ext>
            </a:extLst>
          </p:cNvPr>
          <p:cNvSpPr txBox="1"/>
          <p:nvPr/>
        </p:nvSpPr>
        <p:spPr>
          <a:xfrm rot="19901247">
            <a:off x="3862309" y="442153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3A2B8D9-514E-7844-B436-6D39FC6EDBBB}"/>
              </a:ext>
            </a:extLst>
          </p:cNvPr>
          <p:cNvSpPr txBox="1"/>
          <p:nvPr/>
        </p:nvSpPr>
        <p:spPr>
          <a:xfrm rot="20444936">
            <a:off x="3866926" y="4852812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BA77F9C9-D4DC-4642-AD96-74D3BEE9C544}"/>
              </a:ext>
            </a:extLst>
          </p:cNvPr>
          <p:cNvSpPr txBox="1"/>
          <p:nvPr/>
        </p:nvSpPr>
        <p:spPr>
          <a:xfrm rot="20444936">
            <a:off x="3866926" y="554264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D0AEA0-C68D-994E-A7ED-DF807360F03C}"/>
              </a:ext>
            </a:extLst>
          </p:cNvPr>
          <p:cNvSpPr txBox="1"/>
          <p:nvPr/>
        </p:nvSpPr>
        <p:spPr>
          <a:xfrm>
            <a:off x="2647870" y="172892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tkinter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opencv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yolo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FF4987F-FD6A-E471-783F-2FDDD8B893D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4559824" y="2636912"/>
            <a:ext cx="4352440" cy="28128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2659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106336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2003648"/>
            <a:ext cx="2855079" cy="324036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772816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2504210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4731241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2674279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492889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4905457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265271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3063449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348340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4155177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3829899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2852642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3135457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327947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4379369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3711521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360765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423535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2275508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2428488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4651049"/>
            <a:ext cx="508815" cy="508815"/>
          </a:xfrm>
          <a:prstGeom prst="rect">
            <a:avLst/>
          </a:prstGeom>
        </p:spPr>
      </p:pic>
      <p:sp>
        <p:nvSpPr>
          <p:cNvPr id="60" name="Textfeld 59">
            <a:extLst>
              <a:ext uri="{FF2B5EF4-FFF2-40B4-BE49-F238E27FC236}">
                <a16:creationId xmlns:a16="http://schemas.microsoft.com/office/drawing/2014/main" id="{F0C70EBC-F13A-904D-A45A-09985C43BEB0}"/>
              </a:ext>
            </a:extLst>
          </p:cNvPr>
          <p:cNvSpPr txBox="1"/>
          <p:nvPr/>
        </p:nvSpPr>
        <p:spPr>
          <a:xfrm>
            <a:off x="1726939" y="2003648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3C8AD7D-7230-3643-AE82-4FE8FC7A89BD}"/>
              </a:ext>
            </a:extLst>
          </p:cNvPr>
          <p:cNvSpPr txBox="1"/>
          <p:nvPr/>
        </p:nvSpPr>
        <p:spPr>
          <a:xfrm>
            <a:off x="4258200" y="2208821"/>
            <a:ext cx="278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Prinzipieller Funktionsaufbau</a:t>
            </a:r>
          </a:p>
        </p:txBody>
      </p:sp>
      <p:sp>
        <p:nvSpPr>
          <p:cNvPr id="64" name="Abgerundetes Rechteck 63">
            <a:extLst>
              <a:ext uri="{FF2B5EF4-FFF2-40B4-BE49-F238E27FC236}">
                <a16:creationId xmlns:a16="http://schemas.microsoft.com/office/drawing/2014/main" id="{B8B0D1F0-09F7-B047-9696-66E526FA2AD5}"/>
              </a:ext>
            </a:extLst>
          </p:cNvPr>
          <p:cNvSpPr/>
          <p:nvPr/>
        </p:nvSpPr>
        <p:spPr>
          <a:xfrm>
            <a:off x="4327292" y="2579712"/>
            <a:ext cx="4265340" cy="1042272"/>
          </a:xfrm>
          <a:prstGeom prst="roundRect">
            <a:avLst>
              <a:gd name="adj" fmla="val 5585"/>
            </a:avLst>
          </a:prstGeom>
          <a:solidFill>
            <a:schemeClr val="tx1">
              <a:lumMod val="65000"/>
              <a:lumOff val="3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0" bIns="72000" rtlCol="0" anchor="t"/>
          <a:lstStyle/>
          <a:p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def</a:t>
            </a:r>
            <a:r>
              <a:rPr lang="de-DE" sz="1400" spc="300" dirty="0"/>
              <a:t> </a:t>
            </a:r>
            <a:r>
              <a:rPr lang="de-DE" sz="1400" spc="300" dirty="0" err="1">
                <a:solidFill>
                  <a:srgbClr val="F6DC40"/>
                </a:solidFill>
              </a:rPr>
              <a:t>myfunction</a:t>
            </a:r>
            <a:r>
              <a:rPr lang="de-DE" sz="1400" spc="300" dirty="0"/>
              <a:t>(</a:t>
            </a:r>
            <a:r>
              <a:rPr lang="de-DE" sz="1400" spc="300" dirty="0" err="1"/>
              <a:t>img</a:t>
            </a:r>
            <a:r>
              <a:rPr lang="de-DE" sz="1400" spc="300" dirty="0"/>
              <a:t>, args...)</a:t>
            </a:r>
          </a:p>
          <a:p>
            <a:r>
              <a:rPr lang="de-DE" sz="1400" spc="300" dirty="0"/>
              <a:t>       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do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image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transformation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stuff</a:t>
            </a:r>
            <a:endParaRPr lang="de-DE" sz="1400" i="1" spc="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de-DE" sz="1400" spc="300" dirty="0"/>
              <a:t>       </a:t>
            </a:r>
            <a:r>
              <a:rPr lang="de-DE" sz="1400" spc="300" dirty="0">
                <a:solidFill>
                  <a:schemeClr val="bg1">
                    <a:lumMod val="85000"/>
                  </a:schemeClr>
                </a:solidFill>
              </a:rPr>
              <a:t>...</a:t>
            </a:r>
          </a:p>
          <a:p>
            <a:r>
              <a:rPr lang="de-DE" sz="1400" spc="300" dirty="0"/>
              <a:t>       </a:t>
            </a:r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1400" spc="300" dirty="0"/>
              <a:t> </a:t>
            </a:r>
            <a:r>
              <a:rPr lang="de-DE" sz="1400" spc="300" dirty="0" err="1"/>
              <a:t>img</a:t>
            </a:r>
            <a:endParaRPr lang="de-DE" sz="1400" spc="3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951F627-9592-4E4D-B5A5-6D8DEBEA0C63}"/>
              </a:ext>
            </a:extLst>
          </p:cNvPr>
          <p:cNvSpPr/>
          <p:nvPr/>
        </p:nvSpPr>
        <p:spPr>
          <a:xfrm>
            <a:off x="4269660" y="3895594"/>
            <a:ext cx="4863586" cy="1987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Ablaufprinzip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Übergabe Bild-Objekt-Instanzen an Funktionen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i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Transformation des Bildes innerhalb der Funktion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Rückgabe des geänderten Bildes an Hauptprogramm</a:t>
            </a:r>
            <a:endParaRPr lang="de-DE" sz="140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2CD86-7C39-11F5-0A52-DE5115F67B3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und Programmfluss</a:t>
            </a:r>
          </a:p>
        </p:txBody>
      </p:sp>
    </p:spTree>
    <p:extLst>
      <p:ext uri="{BB962C8B-B14F-4D97-AF65-F5344CB8AC3E}">
        <p14:creationId xmlns:p14="http://schemas.microsoft.com/office/powerpoint/2010/main" val="1826640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hteck 75">
            <a:extLst>
              <a:ext uri="{FF2B5EF4-FFF2-40B4-BE49-F238E27FC236}">
                <a16:creationId xmlns:a16="http://schemas.microsoft.com/office/drawing/2014/main" id="{C1BBAB50-8C53-CC3D-B97C-660DAF7F80D8}"/>
              </a:ext>
            </a:extLst>
          </p:cNvPr>
          <p:cNvSpPr/>
          <p:nvPr/>
        </p:nvSpPr>
        <p:spPr>
          <a:xfrm>
            <a:off x="234701" y="2333321"/>
            <a:ext cx="8655283" cy="21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211378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 - </a:t>
            </a:r>
            <a:r>
              <a:rPr lang="de-DE" sz="2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Graphical</a:t>
            </a:r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-User-Interface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61E3D5F-C0BD-5865-F6EE-3AF74A0AF90B}"/>
              </a:ext>
            </a:extLst>
          </p:cNvPr>
          <p:cNvSpPr/>
          <p:nvPr/>
        </p:nvSpPr>
        <p:spPr>
          <a:xfrm>
            <a:off x="237194" y="1988840"/>
            <a:ext cx="865528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Tkinter / CustomTkinter / OpenCV / Tesseract / Pillow / Requests …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6261EF5-57A2-AD30-31BF-8D1B051FE585}"/>
              </a:ext>
            </a:extLst>
          </p:cNvPr>
          <p:cNvSpPr/>
          <p:nvPr/>
        </p:nvSpPr>
        <p:spPr>
          <a:xfrm>
            <a:off x="237194" y="4160113"/>
            <a:ext cx="1742518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GUI Widgets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ECF58A3-3FBE-D50A-A113-5B5E300F22CE}"/>
              </a:ext>
            </a:extLst>
          </p:cNvPr>
          <p:cNvSpPr/>
          <p:nvPr/>
        </p:nvSpPr>
        <p:spPr>
          <a:xfrm>
            <a:off x="3863273" y="4160111"/>
            <a:ext cx="128479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Layout Manager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7771F88-FD55-CC12-2F56-4379E7C64738}"/>
              </a:ext>
            </a:extLst>
          </p:cNvPr>
          <p:cNvSpPr/>
          <p:nvPr/>
        </p:nvSpPr>
        <p:spPr>
          <a:xfrm>
            <a:off x="5239919" y="4160110"/>
            <a:ext cx="113228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Modalitäten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1DCBB2-2E6E-20AB-7F4E-23500AC72145}"/>
              </a:ext>
            </a:extLst>
          </p:cNvPr>
          <p:cNvSpPr/>
          <p:nvPr/>
        </p:nvSpPr>
        <p:spPr>
          <a:xfrm>
            <a:off x="107504" y="1531596"/>
            <a:ext cx="8928992" cy="299164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52D3887-539D-5A10-2007-156D7C894E7A}"/>
              </a:ext>
            </a:extLst>
          </p:cNvPr>
          <p:cNvSpPr/>
          <p:nvPr/>
        </p:nvSpPr>
        <p:spPr>
          <a:xfrm>
            <a:off x="252068" y="1606035"/>
            <a:ext cx="8655284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Bibliotheken</a:t>
            </a:r>
          </a:p>
        </p:txBody>
      </p:sp>
      <p:sp>
        <p:nvSpPr>
          <p:cNvPr id="30" name="Gleichschenkliges Dreieck 29">
            <a:extLst>
              <a:ext uri="{FF2B5EF4-FFF2-40B4-BE49-F238E27FC236}">
                <a16:creationId xmlns:a16="http://schemas.microsoft.com/office/drawing/2014/main" id="{E54C354B-CF31-E4E0-E2C9-B0CF0FF66EFD}"/>
              </a:ext>
            </a:extLst>
          </p:cNvPr>
          <p:cNvSpPr/>
          <p:nvPr/>
        </p:nvSpPr>
        <p:spPr>
          <a:xfrm rot="10800000">
            <a:off x="456168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leichschenkliges Dreieck 30">
            <a:extLst>
              <a:ext uri="{FF2B5EF4-FFF2-40B4-BE49-F238E27FC236}">
                <a16:creationId xmlns:a16="http://schemas.microsoft.com/office/drawing/2014/main" id="{AF623669-D2B6-9F8B-E5D1-875EA1B04CF6}"/>
              </a:ext>
            </a:extLst>
          </p:cNvPr>
          <p:cNvSpPr/>
          <p:nvPr/>
        </p:nvSpPr>
        <p:spPr>
          <a:xfrm rot="10800000">
            <a:off x="8615832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leichschenkliges Dreieck 31">
            <a:extLst>
              <a:ext uri="{FF2B5EF4-FFF2-40B4-BE49-F238E27FC236}">
                <a16:creationId xmlns:a16="http://schemas.microsoft.com/office/drawing/2014/main" id="{A94B6DD9-5195-1417-8692-5434D98FA8C3}"/>
              </a:ext>
            </a:extLst>
          </p:cNvPr>
          <p:cNvSpPr/>
          <p:nvPr/>
        </p:nvSpPr>
        <p:spPr>
          <a:xfrm rot="10800000">
            <a:off x="4536000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8EB5C292-8C36-C40A-7931-BE0D53CF5D58}"/>
              </a:ext>
            </a:extLst>
          </p:cNvPr>
          <p:cNvGrpSpPr/>
          <p:nvPr/>
        </p:nvGrpSpPr>
        <p:grpSpPr>
          <a:xfrm>
            <a:off x="243119" y="2421886"/>
            <a:ext cx="1922627" cy="1672461"/>
            <a:chOff x="243119" y="2777519"/>
            <a:chExt cx="1922627" cy="1672461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454A2F81-F398-1B21-8C66-B350DE4C976C}"/>
                </a:ext>
              </a:extLst>
            </p:cNvPr>
            <p:cNvSpPr/>
            <p:nvPr/>
          </p:nvSpPr>
          <p:spPr>
            <a:xfrm>
              <a:off x="243119" y="2777519"/>
              <a:ext cx="1916464" cy="16643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D0A9B22-A922-4D85-7ADB-CD9839E23BBD}"/>
                </a:ext>
              </a:extLst>
            </p:cNvPr>
            <p:cNvSpPr txBox="1"/>
            <p:nvPr/>
          </p:nvSpPr>
          <p:spPr>
            <a:xfrm>
              <a:off x="348310" y="2843693"/>
              <a:ext cx="1717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Standardfunktionen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F0C258A-F0D3-8103-E0F4-E4B9CFF3F75B}"/>
                </a:ext>
              </a:extLst>
            </p:cNvPr>
            <p:cNvSpPr/>
            <p:nvPr/>
          </p:nvSpPr>
          <p:spPr>
            <a:xfrm>
              <a:off x="422965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30B4EAE-2182-100C-F4B5-BD63A362F44B}"/>
                </a:ext>
              </a:extLst>
            </p:cNvPr>
            <p:cNvSpPr/>
            <p:nvPr/>
          </p:nvSpPr>
          <p:spPr>
            <a:xfrm>
              <a:off x="69281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AD16D706-5300-AAA8-B8C0-F3D1310E688E}"/>
                </a:ext>
              </a:extLst>
            </p:cNvPr>
            <p:cNvSpPr/>
            <p:nvPr/>
          </p:nvSpPr>
          <p:spPr>
            <a:xfrm>
              <a:off x="976317" y="3159618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56F92BBF-B7B6-90F2-703A-0886A15B9D7C}"/>
                </a:ext>
              </a:extLst>
            </p:cNvPr>
            <p:cNvSpPr/>
            <p:nvPr/>
          </p:nvSpPr>
          <p:spPr>
            <a:xfrm>
              <a:off x="1246197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FD2475D8-B556-C0CD-C636-86B85C26F612}"/>
                </a:ext>
              </a:extLst>
            </p:cNvPr>
            <p:cNvSpPr/>
            <p:nvPr/>
          </p:nvSpPr>
          <p:spPr>
            <a:xfrm>
              <a:off x="153440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6521D19-EBE6-08E2-DEE3-9019617E2654}"/>
                </a:ext>
              </a:extLst>
            </p:cNvPr>
            <p:cNvSpPr txBox="1"/>
            <p:nvPr/>
          </p:nvSpPr>
          <p:spPr>
            <a:xfrm>
              <a:off x="323528" y="4050312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Rotieren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A89144B-9405-AABE-5E65-3E0E3B1DF10E}"/>
                </a:ext>
              </a:extLst>
            </p:cNvPr>
            <p:cNvSpPr txBox="1"/>
            <p:nvPr/>
          </p:nvSpPr>
          <p:spPr>
            <a:xfrm>
              <a:off x="746468" y="3728744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Skalieren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9F9845B-E8EE-E4D3-E075-E81AEFC97C43}"/>
                </a:ext>
              </a:extLst>
            </p:cNvPr>
            <p:cNvSpPr txBox="1"/>
            <p:nvPr/>
          </p:nvSpPr>
          <p:spPr>
            <a:xfrm>
              <a:off x="1045792" y="3984834"/>
              <a:ext cx="1008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Spiegeln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6D5A096-0981-0F32-2999-CBDDE8C5B98B}"/>
                </a:ext>
              </a:extLst>
            </p:cNvPr>
            <p:cNvSpPr txBox="1"/>
            <p:nvPr/>
          </p:nvSpPr>
          <p:spPr>
            <a:xfrm>
              <a:off x="1156317" y="340473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26" name="Verbinder: gewinkelt 25">
              <a:extLst>
                <a:ext uri="{FF2B5EF4-FFF2-40B4-BE49-F238E27FC236}">
                  <a16:creationId xmlns:a16="http://schemas.microsoft.com/office/drawing/2014/main" id="{13B09708-DFBF-318C-2D1C-DF1FC98C2FD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6951" y="3592837"/>
              <a:ext cx="708466" cy="197099"/>
            </a:xfrm>
            <a:prstGeom prst="bentConnector3">
              <a:avLst>
                <a:gd name="adj1" fmla="val 3295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Verbinder: gewinkelt 41">
              <a:extLst>
                <a:ext uri="{FF2B5EF4-FFF2-40B4-BE49-F238E27FC236}">
                  <a16:creationId xmlns:a16="http://schemas.microsoft.com/office/drawing/2014/main" id="{29E25591-9324-DD07-5E8B-2527BF00CC70}"/>
                </a:ext>
              </a:extLst>
            </p:cNvPr>
            <p:cNvCxnSpPr>
              <a:stCxn id="36" idx="2"/>
              <a:endCxn id="8" idx="1"/>
            </p:cNvCxnSpPr>
            <p:nvPr/>
          </p:nvCxnSpPr>
          <p:spPr>
            <a:xfrm rot="5400000">
              <a:off x="509636" y="3578679"/>
              <a:ext cx="510009" cy="36343"/>
            </a:xfrm>
            <a:prstGeom prst="bentConnector4">
              <a:avLst>
                <a:gd name="adj1" fmla="val 26091"/>
                <a:gd name="adj2" fmla="val 6103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5186C12C-7C76-FEA1-3528-3ECDDD7CE967}"/>
                </a:ext>
              </a:extLst>
            </p:cNvPr>
            <p:cNvCxnSpPr>
              <a:stCxn id="37" idx="2"/>
              <a:endCxn id="11" idx="0"/>
            </p:cNvCxnSpPr>
            <p:nvPr/>
          </p:nvCxnSpPr>
          <p:spPr>
            <a:xfrm rot="16200000" flipH="1">
              <a:off x="985474" y="3420460"/>
              <a:ext cx="645216" cy="48353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Verbinder: gewinkelt 49">
              <a:extLst>
                <a:ext uri="{FF2B5EF4-FFF2-40B4-BE49-F238E27FC236}">
                  <a16:creationId xmlns:a16="http://schemas.microsoft.com/office/drawing/2014/main" id="{C7275DDA-9C72-C7B9-C1A8-AF555AB621B8}"/>
                </a:ext>
              </a:extLst>
            </p:cNvPr>
            <p:cNvCxnSpPr>
              <a:stCxn id="38" idx="2"/>
              <a:endCxn id="19" idx="1"/>
            </p:cNvCxnSpPr>
            <p:nvPr/>
          </p:nvCxnSpPr>
          <p:spPr>
            <a:xfrm rot="5400000">
              <a:off x="1153255" y="3344908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BA7BE406-1F5E-A8EF-30CF-01741141E5D9}"/>
                </a:ext>
              </a:extLst>
            </p:cNvPr>
            <p:cNvSpPr txBox="1"/>
            <p:nvPr/>
          </p:nvSpPr>
          <p:spPr>
            <a:xfrm>
              <a:off x="827584" y="420375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53" name="Verbinder: gewinkelt 52">
              <a:extLst>
                <a:ext uri="{FF2B5EF4-FFF2-40B4-BE49-F238E27FC236}">
                  <a16:creationId xmlns:a16="http://schemas.microsoft.com/office/drawing/2014/main" id="{3F2CB25F-4D8D-6D52-75B2-D884B7FDA0A8}"/>
                </a:ext>
              </a:extLst>
            </p:cNvPr>
            <p:cNvCxnSpPr>
              <a:stCxn id="39" idx="3"/>
              <a:endCxn id="51" idx="3"/>
            </p:cNvCxnSpPr>
            <p:nvPr/>
          </p:nvCxnSpPr>
          <p:spPr>
            <a:xfrm>
              <a:off x="1714401" y="3251846"/>
              <a:ext cx="122612" cy="1075024"/>
            </a:xfrm>
            <a:prstGeom prst="bentConnector3">
              <a:avLst>
                <a:gd name="adj1" fmla="val 28644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hteck 58">
            <a:extLst>
              <a:ext uri="{FF2B5EF4-FFF2-40B4-BE49-F238E27FC236}">
                <a16:creationId xmlns:a16="http://schemas.microsoft.com/office/drawing/2014/main" id="{1F06BC63-0BF6-EBBF-F0B7-3FD7FF89CF59}"/>
              </a:ext>
            </a:extLst>
          </p:cNvPr>
          <p:cNvSpPr/>
          <p:nvPr/>
        </p:nvSpPr>
        <p:spPr>
          <a:xfrm>
            <a:off x="2067953" y="4160112"/>
            <a:ext cx="1707079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Ereignisse (Callbacks)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A7A8B83C-342A-2B94-91BC-CD92AB0017AE}"/>
              </a:ext>
            </a:extLst>
          </p:cNvPr>
          <p:cNvSpPr/>
          <p:nvPr/>
        </p:nvSpPr>
        <p:spPr>
          <a:xfrm>
            <a:off x="6464056" y="4160110"/>
            <a:ext cx="137303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Bildverarbeitung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205FF22F-2ED3-357F-AF15-5415793921B2}"/>
              </a:ext>
            </a:extLst>
          </p:cNvPr>
          <p:cNvSpPr/>
          <p:nvPr/>
        </p:nvSpPr>
        <p:spPr>
          <a:xfrm>
            <a:off x="7928944" y="4160109"/>
            <a:ext cx="96353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Flexibilität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852ABD0-FEAE-8700-63F3-62E83030BB34}"/>
              </a:ext>
            </a:extLst>
          </p:cNvPr>
          <p:cNvSpPr txBox="1"/>
          <p:nvPr/>
        </p:nvSpPr>
        <p:spPr>
          <a:xfrm>
            <a:off x="3778595" y="3068945"/>
            <a:ext cx="1009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Filter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088F025B-4C7A-9C46-E3D9-2F4A3363969A}"/>
              </a:ext>
            </a:extLst>
          </p:cNvPr>
          <p:cNvGrpSpPr/>
          <p:nvPr/>
        </p:nvGrpSpPr>
        <p:grpSpPr>
          <a:xfrm>
            <a:off x="2483470" y="2420888"/>
            <a:ext cx="1970707" cy="1693298"/>
            <a:chOff x="2483470" y="2776521"/>
            <a:chExt cx="1970707" cy="169329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7D663AC-AF63-FB9C-FF2E-995A695CE618}"/>
                </a:ext>
              </a:extLst>
            </p:cNvPr>
            <p:cNvSpPr/>
            <p:nvPr/>
          </p:nvSpPr>
          <p:spPr>
            <a:xfrm>
              <a:off x="2483470" y="2776521"/>
              <a:ext cx="1916464" cy="16643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D5AD8C9-AA0A-4601-F8DE-117E91C88770}"/>
                </a:ext>
              </a:extLst>
            </p:cNvPr>
            <p:cNvSpPr txBox="1"/>
            <p:nvPr/>
          </p:nvSpPr>
          <p:spPr>
            <a:xfrm>
              <a:off x="2509673" y="2843693"/>
              <a:ext cx="1890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Erweiterte Funktionen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7FEDE419-F8C8-5E08-C7EF-2BEB04646E2A}"/>
                </a:ext>
              </a:extLst>
            </p:cNvPr>
            <p:cNvSpPr/>
            <p:nvPr/>
          </p:nvSpPr>
          <p:spPr>
            <a:xfrm>
              <a:off x="277180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2F63F65-FC94-49AF-C9B8-3563A174CBB7}"/>
                </a:ext>
              </a:extLst>
            </p:cNvPr>
            <p:cNvSpPr/>
            <p:nvPr/>
          </p:nvSpPr>
          <p:spPr>
            <a:xfrm>
              <a:off x="304164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FBF0470F-2C41-1058-4521-0069AF030F6B}"/>
                </a:ext>
              </a:extLst>
            </p:cNvPr>
            <p:cNvSpPr/>
            <p:nvPr/>
          </p:nvSpPr>
          <p:spPr>
            <a:xfrm>
              <a:off x="3325152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2B6564CD-242F-1E42-3184-CDB78F5C4992}"/>
                </a:ext>
              </a:extLst>
            </p:cNvPr>
            <p:cNvSpPr/>
            <p:nvPr/>
          </p:nvSpPr>
          <p:spPr>
            <a:xfrm>
              <a:off x="359503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3A4DAD8E-75EE-31DB-39A6-4EFC61E4AF89}"/>
                </a:ext>
              </a:extLst>
            </p:cNvPr>
            <p:cNvSpPr/>
            <p:nvPr/>
          </p:nvSpPr>
          <p:spPr>
            <a:xfrm>
              <a:off x="388323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BF266B10-E968-AB4B-C431-6E84BFBBEA46}"/>
                </a:ext>
              </a:extLst>
            </p:cNvPr>
            <p:cNvSpPr txBox="1"/>
            <p:nvPr/>
          </p:nvSpPr>
          <p:spPr>
            <a:xfrm>
              <a:off x="2555776" y="4149080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Markup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8AB81F42-6156-1455-49DF-7110DAFD31F6}"/>
                </a:ext>
              </a:extLst>
            </p:cNvPr>
            <p:cNvSpPr txBox="1"/>
            <p:nvPr/>
          </p:nvSpPr>
          <p:spPr>
            <a:xfrm>
              <a:off x="2915816" y="3645024"/>
              <a:ext cx="9342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Weich-</a:t>
              </a:r>
            </a:p>
            <a:p>
              <a:r>
                <a:rPr lang="de-DE" sz="1000"/>
                <a:t>zeichner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AE15D2C2-43F9-3863-AD4F-0B5815838F35}"/>
                </a:ext>
              </a:extLst>
            </p:cNvPr>
            <p:cNvSpPr txBox="1"/>
            <p:nvPr/>
          </p:nvSpPr>
          <p:spPr>
            <a:xfrm>
              <a:off x="3708826" y="3779486"/>
              <a:ext cx="7453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Licht, </a:t>
              </a:r>
            </a:p>
            <a:p>
              <a:r>
                <a:rPr lang="de-DE" sz="1000"/>
                <a:t>Schatten</a:t>
              </a:r>
            </a:p>
          </p:txBody>
        </p:sp>
        <p:cxnSp>
          <p:nvCxnSpPr>
            <p:cNvPr id="66" name="Verbinder: gewinkelt 65">
              <a:extLst>
                <a:ext uri="{FF2B5EF4-FFF2-40B4-BE49-F238E27FC236}">
                  <a16:creationId xmlns:a16="http://schemas.microsoft.com/office/drawing/2014/main" id="{B6921775-4048-6A28-75DE-13BE5DB8CDDA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rot="16200000" flipH="1">
              <a:off x="2503305" y="3700566"/>
              <a:ext cx="792088" cy="104940"/>
            </a:xfrm>
            <a:prstGeom prst="bentConnector3">
              <a:avLst>
                <a:gd name="adj1" fmla="val 892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Verbinder: gewinkelt 66">
              <a:extLst>
                <a:ext uri="{FF2B5EF4-FFF2-40B4-BE49-F238E27FC236}">
                  <a16:creationId xmlns:a16="http://schemas.microsoft.com/office/drawing/2014/main" id="{3AEA01BB-A9F3-59A3-B41D-D4DF6B4333F6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 rot="5400000">
              <a:off x="2631310" y="3535711"/>
              <a:ext cx="593874" cy="24862"/>
            </a:xfrm>
            <a:prstGeom prst="bentConnector4">
              <a:avLst>
                <a:gd name="adj1" fmla="val 33157"/>
                <a:gd name="adj2" fmla="val 8112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Verbinder: gewinkelt 67">
              <a:extLst>
                <a:ext uri="{FF2B5EF4-FFF2-40B4-BE49-F238E27FC236}">
                  <a16:creationId xmlns:a16="http://schemas.microsoft.com/office/drawing/2014/main" id="{DF8E792D-17FC-7BF9-F373-E98A32310E86}"/>
                </a:ext>
              </a:extLst>
            </p:cNvPr>
            <p:cNvCxnSpPr>
              <a:cxnSpLocks/>
              <a:stCxn id="55" idx="2"/>
              <a:endCxn id="64" idx="0"/>
            </p:cNvCxnSpPr>
            <p:nvPr/>
          </p:nvCxnSpPr>
          <p:spPr>
            <a:xfrm rot="16200000" flipH="1">
              <a:off x="3395327" y="3093311"/>
              <a:ext cx="422494" cy="949856"/>
            </a:xfrm>
            <a:prstGeom prst="bentConnector3">
              <a:avLst>
                <a:gd name="adj1" fmla="val 7041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Verbinder: gewinkelt 68">
              <a:extLst>
                <a:ext uri="{FF2B5EF4-FFF2-40B4-BE49-F238E27FC236}">
                  <a16:creationId xmlns:a16="http://schemas.microsoft.com/office/drawing/2014/main" id="{9C904C1F-20B8-B1D8-14E8-DB45FC63214D}"/>
                </a:ext>
              </a:extLst>
            </p:cNvPr>
            <p:cNvCxnSpPr>
              <a:endCxn id="65" idx="1"/>
            </p:cNvCxnSpPr>
            <p:nvPr/>
          </p:nvCxnSpPr>
          <p:spPr>
            <a:xfrm rot="5400000">
              <a:off x="3775533" y="3009114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E3AE230-0EAD-A5FB-3A12-C939D2701E14}"/>
                </a:ext>
              </a:extLst>
            </p:cNvPr>
            <p:cNvSpPr txBox="1"/>
            <p:nvPr/>
          </p:nvSpPr>
          <p:spPr>
            <a:xfrm>
              <a:off x="3161830" y="4223598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Kontrast</a:t>
              </a:r>
            </a:p>
          </p:txBody>
        </p: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06BE01C3-19D0-2E79-DF5E-515F6EA9ED76}"/>
                </a:ext>
              </a:extLst>
            </p:cNvPr>
            <p:cNvCxnSpPr>
              <a:cxnSpLocks/>
              <a:stCxn id="56" idx="2"/>
              <a:endCxn id="70" idx="0"/>
            </p:cNvCxnSpPr>
            <p:nvPr/>
          </p:nvCxnSpPr>
          <p:spPr>
            <a:xfrm rot="16200000" flipH="1">
              <a:off x="3106431" y="3663484"/>
              <a:ext cx="868834" cy="2513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BCD01DDF-C9F0-4F92-2751-9C7905FFCA24}"/>
              </a:ext>
            </a:extLst>
          </p:cNvPr>
          <p:cNvGrpSpPr/>
          <p:nvPr/>
        </p:nvGrpSpPr>
        <p:grpSpPr>
          <a:xfrm>
            <a:off x="4729743" y="2420889"/>
            <a:ext cx="1916464" cy="1664312"/>
            <a:chOff x="4729743" y="2776522"/>
            <a:chExt cx="1916464" cy="166431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B7DA265-4999-6B66-CC0D-4ADFE3D3D2F9}"/>
                </a:ext>
              </a:extLst>
            </p:cNvPr>
            <p:cNvSpPr/>
            <p:nvPr/>
          </p:nvSpPr>
          <p:spPr>
            <a:xfrm>
              <a:off x="4729743" y="2776522"/>
              <a:ext cx="1916464" cy="16643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A6A5D13-0DFE-DE1E-8656-461EC9777AB0}"/>
                </a:ext>
              </a:extLst>
            </p:cNvPr>
            <p:cNvSpPr txBox="1"/>
            <p:nvPr/>
          </p:nvSpPr>
          <p:spPr>
            <a:xfrm>
              <a:off x="4881247" y="2843692"/>
              <a:ext cx="1613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Bildtransformation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8A03E40-146B-6D6B-0576-DFECC64C61B6}"/>
                </a:ext>
              </a:extLst>
            </p:cNvPr>
            <p:cNvSpPr/>
            <p:nvPr/>
          </p:nvSpPr>
          <p:spPr>
            <a:xfrm>
              <a:off x="50040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6D15570-FEA3-30B6-2E2A-3C04946A21DB}"/>
                </a:ext>
              </a:extLst>
            </p:cNvPr>
            <p:cNvSpPr/>
            <p:nvPr/>
          </p:nvSpPr>
          <p:spPr>
            <a:xfrm>
              <a:off x="527389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99533AA-0D4C-535D-CD2A-A1D46FFCA165}"/>
                </a:ext>
              </a:extLst>
            </p:cNvPr>
            <p:cNvSpPr/>
            <p:nvPr/>
          </p:nvSpPr>
          <p:spPr>
            <a:xfrm>
              <a:off x="5557400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5E0A8C9-08C0-8F4B-D1D5-5B1A122A601C}"/>
                </a:ext>
              </a:extLst>
            </p:cNvPr>
            <p:cNvSpPr/>
            <p:nvPr/>
          </p:nvSpPr>
          <p:spPr>
            <a:xfrm>
              <a:off x="582728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ADD15B0-96BD-DF0E-D156-FA5F9CE45EC3}"/>
                </a:ext>
              </a:extLst>
            </p:cNvPr>
            <p:cNvSpPr/>
            <p:nvPr/>
          </p:nvSpPr>
          <p:spPr>
            <a:xfrm>
              <a:off x="611548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6126F3DB-4509-C4EB-1B31-FA56D5D32A73}"/>
                </a:ext>
              </a:extLst>
            </p:cNvPr>
            <p:cNvSpPr txBox="1"/>
            <p:nvPr/>
          </p:nvSpPr>
          <p:spPr>
            <a:xfrm>
              <a:off x="4788024" y="4151309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Objekte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AD763E29-7A0A-018B-0902-1E51C02456F4}"/>
                </a:ext>
              </a:extLst>
            </p:cNvPr>
            <p:cNvSpPr txBox="1"/>
            <p:nvPr/>
          </p:nvSpPr>
          <p:spPr>
            <a:xfrm>
              <a:off x="5278318" y="3743469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Training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1A7245B4-4888-6EA1-3B43-30193CDB0C7E}"/>
                </a:ext>
              </a:extLst>
            </p:cNvPr>
            <p:cNvSpPr txBox="1"/>
            <p:nvPr/>
          </p:nvSpPr>
          <p:spPr>
            <a:xfrm>
              <a:off x="6012160" y="3703005"/>
              <a:ext cx="5431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Video</a:t>
              </a:r>
            </a:p>
          </p:txBody>
        </p:sp>
        <p:cxnSp>
          <p:nvCxnSpPr>
            <p:cNvPr id="41" name="Verbinder: gewinkelt 40">
              <a:extLst>
                <a:ext uri="{FF2B5EF4-FFF2-40B4-BE49-F238E27FC236}">
                  <a16:creationId xmlns:a16="http://schemas.microsoft.com/office/drawing/2014/main" id="{7FFD5A04-7E5B-8A7C-04E4-0A58E7FE34CB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rot="16200000" flipH="1">
              <a:off x="4735553" y="3702795"/>
              <a:ext cx="792088" cy="10494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1E780414-5451-96FD-AFD4-F63279E230B4}"/>
                </a:ext>
              </a:extLst>
            </p:cNvPr>
            <p:cNvCxnSpPr>
              <a:cxnSpLocks/>
              <a:stCxn id="25" idx="2"/>
              <a:endCxn id="40" idx="0"/>
            </p:cNvCxnSpPr>
            <p:nvPr/>
          </p:nvCxnSpPr>
          <p:spPr>
            <a:xfrm rot="16200000" flipH="1">
              <a:off x="5927489" y="3346782"/>
              <a:ext cx="346013" cy="366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04069B03-5D88-CF92-1AD7-C3D443FEDA7A}"/>
                </a:ext>
              </a:extLst>
            </p:cNvPr>
            <p:cNvCxnSpPr>
              <a:cxnSpLocks/>
              <a:stCxn id="22" idx="2"/>
              <a:endCxn id="35" idx="1"/>
            </p:cNvCxnSpPr>
            <p:nvPr/>
          </p:nvCxnSpPr>
          <p:spPr>
            <a:xfrm rot="5400000">
              <a:off x="5066312" y="3568998"/>
              <a:ext cx="509588" cy="85576"/>
            </a:xfrm>
            <a:prstGeom prst="bentConnector4">
              <a:avLst>
                <a:gd name="adj1" fmla="val 37920"/>
                <a:gd name="adj2" fmla="val 16552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5B94CBD-444F-BD62-3933-DDFD292B0064}"/>
                </a:ext>
              </a:extLst>
            </p:cNvPr>
            <p:cNvSpPr txBox="1"/>
            <p:nvPr/>
          </p:nvSpPr>
          <p:spPr>
            <a:xfrm>
              <a:off x="5363894" y="4026087"/>
              <a:ext cx="1176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Suchen &amp; ordnen</a:t>
              </a:r>
            </a:p>
          </p:txBody>
        </p:sp>
        <p:cxnSp>
          <p:nvCxnSpPr>
            <p:cNvPr id="49" name="Verbinder: gewinkelt 48">
              <a:extLst>
                <a:ext uri="{FF2B5EF4-FFF2-40B4-BE49-F238E27FC236}">
                  <a16:creationId xmlns:a16="http://schemas.microsoft.com/office/drawing/2014/main" id="{E067B34B-41DB-2A82-1E9C-83DABC01244A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rot="16200000" flipH="1">
              <a:off x="5467483" y="3541634"/>
              <a:ext cx="664402" cy="30450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Verbinder: gewinkelt 84">
              <a:extLst>
                <a:ext uri="{FF2B5EF4-FFF2-40B4-BE49-F238E27FC236}">
                  <a16:creationId xmlns:a16="http://schemas.microsoft.com/office/drawing/2014/main" id="{8BE6041A-B759-8FE5-DBD2-4500C8A53181}"/>
                </a:ext>
              </a:extLst>
            </p:cNvPr>
            <p:cNvCxnSpPr>
              <a:cxnSpLocks/>
              <a:stCxn id="27" idx="3"/>
              <a:endCxn id="40" idx="3"/>
            </p:cNvCxnSpPr>
            <p:nvPr/>
          </p:nvCxnSpPr>
          <p:spPr>
            <a:xfrm>
              <a:off x="6295484" y="3266992"/>
              <a:ext cx="259777" cy="559124"/>
            </a:xfrm>
            <a:prstGeom prst="bentConnector3">
              <a:avLst>
                <a:gd name="adj1" fmla="val 1215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D97B4E6-0C4D-87A6-CCF4-2F949A1CA036}"/>
              </a:ext>
            </a:extLst>
          </p:cNvPr>
          <p:cNvGrpSpPr/>
          <p:nvPr/>
        </p:nvGrpSpPr>
        <p:grpSpPr>
          <a:xfrm>
            <a:off x="6948264" y="2420889"/>
            <a:ext cx="1947385" cy="1673458"/>
            <a:chOff x="6948264" y="2776522"/>
            <a:chExt cx="1947385" cy="1673458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DFAF018-D84F-C9E9-5912-4D979ACB9529}"/>
                </a:ext>
              </a:extLst>
            </p:cNvPr>
            <p:cNvSpPr/>
            <p:nvPr/>
          </p:nvSpPr>
          <p:spPr>
            <a:xfrm>
              <a:off x="6976016" y="2776522"/>
              <a:ext cx="1916464" cy="167345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FEABED2-B4AA-4D7A-32B5-4043546499CA}"/>
                </a:ext>
              </a:extLst>
            </p:cNvPr>
            <p:cNvSpPr txBox="1"/>
            <p:nvPr/>
          </p:nvSpPr>
          <p:spPr>
            <a:xfrm>
              <a:off x="7673599" y="2843692"/>
              <a:ext cx="5212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OCR</a:t>
              </a: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798FBA3A-2677-BBB5-6D56-0F1C006483D7}"/>
                </a:ext>
              </a:extLst>
            </p:cNvPr>
            <p:cNvSpPr/>
            <p:nvPr/>
          </p:nvSpPr>
          <p:spPr>
            <a:xfrm>
              <a:off x="731301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88C1D157-CD82-3304-6D60-5D5EFD69E20C}"/>
                </a:ext>
              </a:extLst>
            </p:cNvPr>
            <p:cNvSpPr/>
            <p:nvPr/>
          </p:nvSpPr>
          <p:spPr>
            <a:xfrm>
              <a:off x="758285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90688FEC-5EA2-8633-C7CE-CBB82D9BAAB4}"/>
                </a:ext>
              </a:extLst>
            </p:cNvPr>
            <p:cNvSpPr/>
            <p:nvPr/>
          </p:nvSpPr>
          <p:spPr>
            <a:xfrm>
              <a:off x="7866364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6F4F65F6-CE71-AF3E-3246-B0679BF3D731}"/>
                </a:ext>
              </a:extLst>
            </p:cNvPr>
            <p:cNvSpPr/>
            <p:nvPr/>
          </p:nvSpPr>
          <p:spPr>
            <a:xfrm>
              <a:off x="813624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78F59B6E-67E6-AE20-4634-C79843DD03CD}"/>
                </a:ext>
              </a:extLst>
            </p:cNvPr>
            <p:cNvSpPr/>
            <p:nvPr/>
          </p:nvSpPr>
          <p:spPr>
            <a:xfrm>
              <a:off x="84244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E12432A0-5EE4-F3DC-6394-5DD680D70DD2}"/>
                </a:ext>
              </a:extLst>
            </p:cNvPr>
            <p:cNvSpPr txBox="1"/>
            <p:nvPr/>
          </p:nvSpPr>
          <p:spPr>
            <a:xfrm>
              <a:off x="6948264" y="4151311"/>
              <a:ext cx="10696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Text2Speech</a:t>
              </a:r>
            </a:p>
          </p:txBody>
        </p: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41BD9EB9-4DFD-EC20-8536-C8E469680AC1}"/>
                </a:ext>
              </a:extLst>
            </p:cNvPr>
            <p:cNvSpPr txBox="1"/>
            <p:nvPr/>
          </p:nvSpPr>
          <p:spPr>
            <a:xfrm>
              <a:off x="7557096" y="3787156"/>
              <a:ext cx="843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Spanisch / Italienisch</a:t>
              </a:r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36BF6843-C910-15FB-046C-A6C9F0E2D16E}"/>
                </a:ext>
              </a:extLst>
            </p:cNvPr>
            <p:cNvSpPr txBox="1"/>
            <p:nvPr/>
          </p:nvSpPr>
          <p:spPr>
            <a:xfrm>
              <a:off x="8211651" y="3456783"/>
              <a:ext cx="6656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Englisch</a:t>
              </a:r>
            </a:p>
          </p:txBody>
        </p:sp>
        <p:cxnSp>
          <p:nvCxnSpPr>
            <p:cNvPr id="99" name="Verbinder: gewinkelt 98">
              <a:extLst>
                <a:ext uri="{FF2B5EF4-FFF2-40B4-BE49-F238E27FC236}">
                  <a16:creationId xmlns:a16="http://schemas.microsoft.com/office/drawing/2014/main" id="{3005F929-94C3-1B60-57ED-77C3E889C211}"/>
                </a:ext>
              </a:extLst>
            </p:cNvPr>
            <p:cNvCxnSpPr>
              <a:cxnSpLocks/>
              <a:endCxn id="96" idx="0"/>
            </p:cNvCxnSpPr>
            <p:nvPr/>
          </p:nvCxnSpPr>
          <p:spPr>
            <a:xfrm rot="16200000" flipH="1">
              <a:off x="7045037" y="3713256"/>
              <a:ext cx="789627" cy="8648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Verbinder: gewinkelt 99">
              <a:extLst>
                <a:ext uri="{FF2B5EF4-FFF2-40B4-BE49-F238E27FC236}">
                  <a16:creationId xmlns:a16="http://schemas.microsoft.com/office/drawing/2014/main" id="{319EB2BB-8069-9070-D4C2-2BAA3C6F6AE9}"/>
                </a:ext>
              </a:extLst>
            </p:cNvPr>
            <p:cNvCxnSpPr>
              <a:cxnSpLocks/>
              <a:stCxn id="92" idx="2"/>
              <a:endCxn id="98" idx="0"/>
            </p:cNvCxnSpPr>
            <p:nvPr/>
          </p:nvCxnSpPr>
          <p:spPr>
            <a:xfrm rot="16200000" flipH="1">
              <a:off x="8058766" y="2971084"/>
              <a:ext cx="99791" cy="87160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Verbinder: gewinkelt 100">
              <a:extLst>
                <a:ext uri="{FF2B5EF4-FFF2-40B4-BE49-F238E27FC236}">
                  <a16:creationId xmlns:a16="http://schemas.microsoft.com/office/drawing/2014/main" id="{FC9243F1-3A47-7B21-9000-1A1F5A37F4D3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rot="16200000" flipH="1">
              <a:off x="7610733" y="3419116"/>
              <a:ext cx="430164" cy="30591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2BBB23C9-EEC0-F512-ED81-936906F82CBB}"/>
                </a:ext>
              </a:extLst>
            </p:cNvPr>
            <p:cNvSpPr txBox="1"/>
            <p:nvPr/>
          </p:nvSpPr>
          <p:spPr>
            <a:xfrm>
              <a:off x="8005849" y="4173422"/>
              <a:ext cx="683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Deutsch</a:t>
              </a:r>
            </a:p>
          </p:txBody>
        </p:sp>
        <p:cxnSp>
          <p:nvCxnSpPr>
            <p:cNvPr id="103" name="Verbinder: gewinkelt 102">
              <a:extLst>
                <a:ext uri="{FF2B5EF4-FFF2-40B4-BE49-F238E27FC236}">
                  <a16:creationId xmlns:a16="http://schemas.microsoft.com/office/drawing/2014/main" id="{8973C46A-EAE7-F0BC-4098-D17800DA9AB5}"/>
                </a:ext>
              </a:extLst>
            </p:cNvPr>
            <p:cNvCxnSpPr>
              <a:cxnSpLocks/>
              <a:stCxn id="92" idx="2"/>
              <a:endCxn id="102" idx="0"/>
            </p:cNvCxnSpPr>
            <p:nvPr/>
          </p:nvCxnSpPr>
          <p:spPr>
            <a:xfrm rot="16200000" flipH="1">
              <a:off x="7602077" y="3427773"/>
              <a:ext cx="816430" cy="67486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E2DC76A0-6D7A-3314-687B-873837FE2447}"/>
                </a:ext>
              </a:extLst>
            </p:cNvPr>
            <p:cNvSpPr txBox="1"/>
            <p:nvPr/>
          </p:nvSpPr>
          <p:spPr>
            <a:xfrm>
              <a:off x="8319030" y="3815704"/>
              <a:ext cx="5766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Bilder</a:t>
              </a:r>
            </a:p>
          </p:txBody>
        </p:sp>
        <p:cxnSp>
          <p:nvCxnSpPr>
            <p:cNvPr id="124" name="Verbinder: gewinkelt 123">
              <a:extLst>
                <a:ext uri="{FF2B5EF4-FFF2-40B4-BE49-F238E27FC236}">
                  <a16:creationId xmlns:a16="http://schemas.microsoft.com/office/drawing/2014/main" id="{9A325741-F1FA-C5B6-C36C-B8188BD358A6}"/>
                </a:ext>
              </a:extLst>
            </p:cNvPr>
            <p:cNvCxnSpPr/>
            <p:nvPr/>
          </p:nvCxnSpPr>
          <p:spPr>
            <a:xfrm rot="16200000" flipH="1">
              <a:off x="8201526" y="3412180"/>
              <a:ext cx="458112" cy="347731"/>
            </a:xfrm>
            <a:prstGeom prst="bentConnector3">
              <a:avLst>
                <a:gd name="adj1" fmla="val 749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Grafik 51">
            <a:extLst>
              <a:ext uri="{FF2B5EF4-FFF2-40B4-BE49-F238E27FC236}">
                <a16:creationId xmlns:a16="http://schemas.microsoft.com/office/drawing/2014/main" id="{014C7FBE-C86C-B408-C0D8-1201D9095F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11" y="4865221"/>
            <a:ext cx="2670843" cy="18099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8B2F4B04-2A49-6FC4-8D0A-36F93DD81CDC}"/>
              </a:ext>
            </a:extLst>
          </p:cNvPr>
          <p:cNvSpPr txBox="1"/>
          <p:nvPr/>
        </p:nvSpPr>
        <p:spPr>
          <a:xfrm>
            <a:off x="3287430" y="4791964"/>
            <a:ext cx="224589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 dirty="0">
                <a:solidFill>
                  <a:srgbClr val="374151"/>
                </a:solidFill>
                <a:effectLst/>
                <a:latin typeface="Söhne"/>
              </a:rPr>
              <a:t>Benutzerfreundlichkeit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 dirty="0">
                <a:solidFill>
                  <a:srgbClr val="374151"/>
                </a:solidFill>
                <a:effectLst/>
                <a:latin typeface="Söhne"/>
              </a:rPr>
              <a:t>Visuelle Darstellung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 dirty="0">
                <a:solidFill>
                  <a:srgbClr val="374151"/>
                </a:solidFill>
                <a:effectLst/>
                <a:latin typeface="Söhne"/>
              </a:rPr>
              <a:t>Interaktive Steuerung</a:t>
            </a:r>
            <a:endParaRPr lang="de-DE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 dirty="0">
                <a:solidFill>
                  <a:srgbClr val="374151"/>
                </a:solidFill>
                <a:effectLst/>
                <a:latin typeface="Söhne"/>
              </a:rPr>
              <a:t>Effiziente Navigation</a:t>
            </a:r>
            <a:endParaRPr lang="de-DE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 dirty="0">
                <a:solidFill>
                  <a:srgbClr val="374151"/>
                </a:solidFill>
                <a:effectLst/>
                <a:latin typeface="Söhne"/>
              </a:rPr>
              <a:t>Multitasking</a:t>
            </a:r>
            <a:endParaRPr lang="de-DE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48D2BE6A-09F3-1543-0F0D-21518F59D6A0}"/>
              </a:ext>
            </a:extLst>
          </p:cNvPr>
          <p:cNvSpPr txBox="1"/>
          <p:nvPr/>
        </p:nvSpPr>
        <p:spPr>
          <a:xfrm>
            <a:off x="5852088" y="4797152"/>
            <a:ext cx="31124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 dirty="0">
                <a:solidFill>
                  <a:srgbClr val="374151"/>
                </a:solidFill>
                <a:effectLst/>
                <a:latin typeface="Söhne"/>
              </a:rPr>
              <a:t>Rückmeldung und Bestätigung</a:t>
            </a:r>
            <a:endParaRPr lang="de-DE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 dirty="0">
                <a:solidFill>
                  <a:srgbClr val="374151"/>
                </a:solidFill>
                <a:effectLst/>
                <a:latin typeface="Söhne"/>
              </a:rPr>
              <a:t>Barrierefreiheit</a:t>
            </a:r>
            <a:endParaRPr lang="de-DE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 dirty="0">
                <a:solidFill>
                  <a:srgbClr val="374151"/>
                </a:solidFill>
                <a:effectLst/>
                <a:latin typeface="Söhne"/>
              </a:rPr>
              <a:t>Integration von Multimedia</a:t>
            </a:r>
            <a:r>
              <a:rPr lang="de-DE" sz="1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 dirty="0">
                <a:solidFill>
                  <a:srgbClr val="374151"/>
                </a:solidFill>
                <a:effectLst/>
                <a:latin typeface="Söhne"/>
              </a:rPr>
              <a:t>Flexibilität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 dirty="0">
                <a:solidFill>
                  <a:srgbClr val="374151"/>
                </a:solidFill>
                <a:effectLst/>
                <a:latin typeface="Söhne"/>
              </a:rPr>
              <a:t>Akzeptanz durch Endbenutzer</a:t>
            </a:r>
            <a:endParaRPr lang="de-DE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74E273AD-2FC3-27CC-5999-6EE75DFFE03A}"/>
              </a:ext>
            </a:extLst>
          </p:cNvPr>
          <p:cNvSpPr txBox="1"/>
          <p:nvPr/>
        </p:nvSpPr>
        <p:spPr>
          <a:xfrm>
            <a:off x="176697" y="4581816"/>
            <a:ext cx="2728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de-DE" sz="900" i="1" dirty="0">
                <a:highlight>
                  <a:srgbClr val="FFFF00"/>
                </a:highlight>
              </a:rPr>
              <a:t>Young – innovative – </a:t>
            </a:r>
            <a:r>
              <a:rPr lang="de-DE" sz="900" i="1" dirty="0" err="1">
                <a:highlight>
                  <a:srgbClr val="FFFF00"/>
                </a:highlight>
              </a:rPr>
              <a:t>advanced</a:t>
            </a:r>
            <a:r>
              <a:rPr lang="de-DE" sz="900" i="1" dirty="0">
                <a:highlight>
                  <a:srgbClr val="FFFF00"/>
                </a:highlight>
              </a:rPr>
              <a:t> - modern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DBF5A8F-4641-9B05-98C7-E5F9DFF3DBD8}"/>
              </a:ext>
            </a:extLst>
          </p:cNvPr>
          <p:cNvSpPr txBox="1"/>
          <p:nvPr/>
        </p:nvSpPr>
        <p:spPr>
          <a:xfrm>
            <a:off x="2050732" y="3099182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2723303-D50A-2F8F-7102-9265ED4BD908}"/>
              </a:ext>
            </a:extLst>
          </p:cNvPr>
          <p:cNvSpPr txBox="1"/>
          <p:nvPr/>
        </p:nvSpPr>
        <p:spPr>
          <a:xfrm>
            <a:off x="4293174" y="3093219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EEDBF2ED-5E55-4AC9-DE21-AE49B907DBA4}"/>
              </a:ext>
            </a:extLst>
          </p:cNvPr>
          <p:cNvSpPr txBox="1"/>
          <p:nvPr/>
        </p:nvSpPr>
        <p:spPr>
          <a:xfrm>
            <a:off x="6533234" y="3087076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65937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EFBEFC1-8FCD-3269-AB5E-EC15AA584725}"/>
              </a:ext>
            </a:extLst>
          </p:cNvPr>
          <p:cNvSpPr txBox="1"/>
          <p:nvPr/>
        </p:nvSpPr>
        <p:spPr>
          <a:xfrm>
            <a:off x="494779" y="2939525"/>
            <a:ext cx="2313053" cy="205094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>
                <a:latin typeface="Verdana" panose="020B0604030504040204" pitchFamily="34" charset="0"/>
                <a:ea typeface="Verdana" panose="020B0604030504040204" pitchFamily="34" charset="0"/>
              </a:rPr>
              <a:t>Sicherheit</a:t>
            </a:r>
            <a:endParaRPr lang="de-D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Klassifikation von Objekten in Bildern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Segmentieren, Bildinhalte markieren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Gesichtswiedererkennung </a:t>
            </a:r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</a:rPr>
              <a:t>(Personen, u. a. an Flughäfen, Bahnhöfen)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44E651-DEEA-FA9E-423D-1FAE14012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297" y="5116806"/>
            <a:ext cx="798370" cy="8366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27E6FF1-3AF3-A24F-DEE9-04C493427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72"/>
          <a:stretch/>
        </p:blipFill>
        <p:spPr>
          <a:xfrm>
            <a:off x="6328047" y="5116756"/>
            <a:ext cx="798369" cy="8331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0478477-A2D5-2017-002D-E1384BC9B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569" y="5116806"/>
            <a:ext cx="717480" cy="82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21729A1-42F7-E4BA-915E-FCBD8DEE49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717"/>
          <a:stretch/>
        </p:blipFill>
        <p:spPr>
          <a:xfrm>
            <a:off x="1358621" y="5125018"/>
            <a:ext cx="694844" cy="824262"/>
          </a:xfrm>
          <a:prstGeom prst="rect">
            <a:avLst/>
          </a:prstGeom>
        </p:spPr>
      </p:pic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005386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154EE9-2AF8-597C-4A64-22A2B7CB9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91" y="5126533"/>
            <a:ext cx="677292" cy="82274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D8FC100-121A-BD30-0DD0-C7DA8F440F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627" y="5125018"/>
            <a:ext cx="798369" cy="82426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ECC23938-B450-2C24-5A5B-B043DBB2A289}"/>
              </a:ext>
            </a:extLst>
          </p:cNvPr>
          <p:cNvSpPr/>
          <p:nvPr/>
        </p:nvSpPr>
        <p:spPr>
          <a:xfrm>
            <a:off x="494779" y="2393484"/>
            <a:ext cx="2329295" cy="4697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</a:rPr>
              <a:t>Öffentlicher / privater Raum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E4BED51-0BAB-9BB5-B3BD-53AE5CD4CA9F}"/>
              </a:ext>
            </a:extLst>
          </p:cNvPr>
          <p:cNvSpPr/>
          <p:nvPr/>
        </p:nvSpPr>
        <p:spPr>
          <a:xfrm>
            <a:off x="3407352" y="2405250"/>
            <a:ext cx="2329295" cy="4697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latin typeface="Verdana" panose="020B0604030504040204" pitchFamily="34" charset="0"/>
                <a:ea typeface="Verdana" panose="020B0604030504040204" pitchFamily="34" charset="0"/>
              </a:rPr>
              <a:t>Privates Umfeld</a:t>
            </a:r>
            <a:endParaRPr lang="de-D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CF799E2-BB3A-23B7-8D14-2EFD8840B14F}"/>
              </a:ext>
            </a:extLst>
          </p:cNvPr>
          <p:cNvSpPr/>
          <p:nvPr/>
        </p:nvSpPr>
        <p:spPr>
          <a:xfrm>
            <a:off x="6319926" y="2390038"/>
            <a:ext cx="2329295" cy="4697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latin typeface="Verdana" panose="020B0604030504040204" pitchFamily="34" charset="0"/>
                <a:ea typeface="Verdana" panose="020B0604030504040204" pitchFamily="34" charset="0"/>
              </a:rPr>
              <a:t>Bildungsbereich</a:t>
            </a:r>
            <a:endParaRPr lang="de-D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A5D79C5-9AE9-2564-1DB8-9A771B67564E}"/>
              </a:ext>
            </a:extLst>
          </p:cNvPr>
          <p:cNvSpPr/>
          <p:nvPr/>
        </p:nvSpPr>
        <p:spPr>
          <a:xfrm>
            <a:off x="3407352" y="1646507"/>
            <a:ext cx="2329295" cy="469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latin typeface="Verdana" panose="020B0604030504040204" pitchFamily="34" charset="0"/>
                <a:ea typeface="Verdana" panose="020B0604030504040204" pitchFamily="34" charset="0"/>
              </a:rPr>
              <a:t>Anwendungsfelder</a:t>
            </a:r>
            <a:endParaRPr lang="de-D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7E3EC130-9D7F-93E5-CE7B-1652BC6C972B}"/>
              </a:ext>
            </a:extLst>
          </p:cNvPr>
          <p:cNvCxnSpPr>
            <a:stCxn id="15" idx="1"/>
            <a:endCxn id="2" idx="1"/>
          </p:cNvCxnSpPr>
          <p:nvPr/>
        </p:nvCxnSpPr>
        <p:spPr>
          <a:xfrm rot="10800000" flipV="1">
            <a:off x="494780" y="1881358"/>
            <a:ext cx="2912573" cy="746977"/>
          </a:xfrm>
          <a:prstGeom prst="bentConnector3">
            <a:avLst>
              <a:gd name="adj1" fmla="val 1078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6207D5BE-F4E0-F3F9-C650-0EDD08316A18}"/>
              </a:ext>
            </a:extLst>
          </p:cNvPr>
          <p:cNvCxnSpPr>
            <a:stCxn id="15" idx="1"/>
            <a:endCxn id="7" idx="1"/>
          </p:cNvCxnSpPr>
          <p:nvPr/>
        </p:nvCxnSpPr>
        <p:spPr>
          <a:xfrm rot="10800000" flipV="1">
            <a:off x="3407352" y="1881358"/>
            <a:ext cx="12700" cy="758743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D7D0571F-ACC1-7508-03BD-A6111A9ACCFC}"/>
              </a:ext>
            </a:extLst>
          </p:cNvPr>
          <p:cNvCxnSpPr>
            <a:endCxn id="14" idx="0"/>
          </p:cNvCxnSpPr>
          <p:nvPr/>
        </p:nvCxnSpPr>
        <p:spPr>
          <a:xfrm>
            <a:off x="5736647" y="1881358"/>
            <a:ext cx="1747927" cy="5086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F0C38569-313E-C57F-6096-A38193481008}"/>
              </a:ext>
            </a:extLst>
          </p:cNvPr>
          <p:cNvSpPr txBox="1"/>
          <p:nvPr/>
        </p:nvSpPr>
        <p:spPr>
          <a:xfrm>
            <a:off x="3420052" y="2945507"/>
            <a:ext cx="2313052" cy="20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>
                <a:latin typeface="Verdana" panose="020B0604030504040204" pitchFamily="34" charset="0"/>
                <a:ea typeface="Verdana" panose="020B0604030504040204" pitchFamily="34" charset="0"/>
              </a:rPr>
              <a:t>u. a. Social Media </a:t>
            </a:r>
            <a:endParaRPr lang="de-D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Bildbearbeitung (</a:t>
            </a: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skalieren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, Text …)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Selfie Funktion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Bildersuche in Urlaubs-fotos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Bilderdatenbanken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8B472B9-B120-DDB3-3905-A664666FE8C9}"/>
              </a:ext>
            </a:extLst>
          </p:cNvPr>
          <p:cNvSpPr txBox="1"/>
          <p:nvPr/>
        </p:nvSpPr>
        <p:spPr>
          <a:xfrm>
            <a:off x="6328047" y="2972259"/>
            <a:ext cx="2313052" cy="20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>
                <a:latin typeface="Verdana" panose="020B0604030504040204" pitchFamily="34" charset="0"/>
                <a:ea typeface="Verdana" panose="020B0604030504040204" pitchFamily="34" charset="0"/>
              </a:rPr>
              <a:t>Wissensvermittlung </a:t>
            </a:r>
            <a:endParaRPr lang="de-D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Texte übersetzen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Barrierefreies Lesen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Textverarbeitung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065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hea">
  <a:themeElements>
    <a:clrScheme name="Rhea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Rhea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he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0</TotalTime>
  <Words>709</Words>
  <Application>Microsoft Office PowerPoint</Application>
  <PresentationFormat>Bildschirmpräsentation (4:3)</PresentationFormat>
  <Paragraphs>246</Paragraphs>
  <Slides>11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20" baseType="lpstr">
      <vt:lpstr>Arial</vt:lpstr>
      <vt:lpstr>Calibri</vt:lpstr>
      <vt:lpstr>Georgia</vt:lpstr>
      <vt:lpstr>Söhne</vt:lpstr>
      <vt:lpstr>Trebuchet MS</vt:lpstr>
      <vt:lpstr>Verdana</vt:lpstr>
      <vt:lpstr>Wingdings</vt:lpstr>
      <vt:lpstr>Wingdings 2</vt:lpstr>
      <vt:lpstr>Rhea</vt:lpstr>
      <vt:lpstr>PowerPoint-Präsentation</vt:lpstr>
      <vt:lpstr>PowerPoint-Präsentation</vt:lpstr>
      <vt:lpstr>Aufgabenstellung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Ihre Aufmerksamkeit</vt:lpstr>
    </vt:vector>
  </TitlesOfParts>
  <Company>Elster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Balczukat, Phil</dc:creator>
  <cp:lastModifiedBy>Dietmar Ysop</cp:lastModifiedBy>
  <cp:revision>512</cp:revision>
  <dcterms:created xsi:type="dcterms:W3CDTF">2012-01-31T07:49:28Z</dcterms:created>
  <dcterms:modified xsi:type="dcterms:W3CDTF">2024-01-26T11:03:16Z</dcterms:modified>
</cp:coreProperties>
</file>